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</p:sldMasterIdLst>
  <p:notesMasterIdLst>
    <p:notesMasterId r:id="rId37"/>
  </p:notesMasterIdLst>
  <p:sldIdLst>
    <p:sldId id="335" r:id="rId6"/>
    <p:sldId id="310" r:id="rId7"/>
    <p:sldId id="271" r:id="rId8"/>
    <p:sldId id="272" r:id="rId9"/>
    <p:sldId id="273" r:id="rId10"/>
    <p:sldId id="270" r:id="rId11"/>
    <p:sldId id="275" r:id="rId12"/>
    <p:sldId id="329" r:id="rId13"/>
    <p:sldId id="279" r:id="rId14"/>
    <p:sldId id="280" r:id="rId15"/>
    <p:sldId id="281" r:id="rId16"/>
    <p:sldId id="282" r:id="rId17"/>
    <p:sldId id="278" r:id="rId18"/>
    <p:sldId id="301" r:id="rId19"/>
    <p:sldId id="302" r:id="rId20"/>
    <p:sldId id="303" r:id="rId21"/>
    <p:sldId id="336" r:id="rId22"/>
    <p:sldId id="284" r:id="rId23"/>
    <p:sldId id="300" r:id="rId24"/>
    <p:sldId id="305" r:id="rId25"/>
    <p:sldId id="283" r:id="rId26"/>
    <p:sldId id="285" r:id="rId27"/>
    <p:sldId id="299" r:id="rId28"/>
    <p:sldId id="337" r:id="rId29"/>
    <p:sldId id="338" r:id="rId30"/>
    <p:sldId id="340" r:id="rId31"/>
    <p:sldId id="339" r:id="rId32"/>
    <p:sldId id="286" r:id="rId33"/>
    <p:sldId id="341" r:id="rId34"/>
    <p:sldId id="342" r:id="rId35"/>
    <p:sldId id="333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7471AA-8566-4308-8AEB-8644C36083A6}" v="34" dt="2026-03-01T13:26:15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 snapToGrid="0">
      <p:cViewPr varScale="1">
        <p:scale>
          <a:sx n="117" d="100"/>
          <a:sy n="117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28C8-3287-4465-9F01-73AB403E7603}" type="datetimeFigureOut">
              <a:rPr lang="fr-FR" smtClean="0"/>
              <a:t>06/03/2026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103F9-09C2-44CB-BDEE-A3AFAD5421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25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CCCDE21-D62F-6C4B-D3DD-BE53E9268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7C30A3-3D5C-4571-8333-5A8C0D28091F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CDEE5E1B-36CE-1108-BD7A-24841ED5A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95A7E5E4-78FF-5EC4-BBC4-CEECD8888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7A411950-9AF5-999C-CC64-E829E67C2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174B6-A007-44CE-8CA6-9165486FB64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FA4C162-BF75-A32B-FE51-70C9C4626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0E968B78-E472-4CC5-1EFC-811DAE926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21DA6824-2980-3D83-1E03-022048CAEB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B8C45-C5D8-4877-8939-4A656E4A901B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819167B-4EDB-54B7-5A63-FAA8FC6B5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232A2FF-988A-AAFE-6384-D16126EE9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30233F37-9C3F-AD99-C106-832665FCA0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8FD025-9122-4437-8373-25E76B05396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A127772-A1C3-822D-AD35-832F41FD1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5A9BBCF0-4C05-62B9-8A39-4D5E83C3D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72355739-4368-AC70-19A8-40214A929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100A6-2CB2-412C-8727-E8E11660DFD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DBD300B-DD03-9CB7-CCEE-5C3564C9E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59B181B3-1BEF-E5C0-57E4-68E7A660C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EB42FF27-1C0B-C534-D436-D2226AD64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C5FEBE-A98D-443C-B2DA-607CC575374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450A679-8DFD-2E7B-A47C-62DB98688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BE2C25BF-C01A-CFCE-7730-BCCEAE2B6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D7D6D954-FA19-1E75-41F1-BF4945521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F79DA2-485B-4DEA-AD51-5D6B1F52365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F30961CD-7DE1-750E-3EC3-ECD60B0860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846800BA-2C61-7FF4-4037-F2BFE0069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F8565954-94D5-8488-1732-FD611ABF9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23AE8-9E7C-44F3-BFAD-597359A2E96F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FAC5F6D6-952C-16D2-8D7F-4FF45185B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E93520E-416D-825F-DC34-DCB7B7137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76E3B7F0-8773-C0A2-722F-2EE86C3BD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0C9342-EBAC-4B9B-B14A-E2123E272799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7F53EF54-7DC1-2BA1-D5D1-EEA80376D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301C37BD-750B-9F91-B7C8-F17451DBA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14353E78-D1A0-6BFE-BB03-7C71D64E9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A4C07-C646-4060-BA88-7A3E6CFD7679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719336C-2DAF-B0BC-E9BF-ECDA0D886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38AA0E41-46A4-AAC1-46E0-68D0C3647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527ACDA1-84A1-BF47-5D44-BAC6B0F9BC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934824-46E9-476B-822A-A83098A4E34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53DFCDCC-B26B-95F0-75F8-15633ABBE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C5882D91-FE40-C830-B786-63001AC0E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D2591FB-0999-A2B8-3781-A8AF2A36D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337B8-49EB-4C20-B948-AEEC7E24925F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97DF0ED-6792-1683-AF58-8BADACFCD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326E4BE-6395-336D-D90F-D27C0FBE6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F9793F6C-E27E-3456-D696-49625C5F5E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3F162-CE09-4900-95BE-7723FABEF18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CC0F65DB-BBB6-1FCF-1B4D-6D467A6F9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BEE50AF2-1F1B-FFD6-FC2A-07CF1D2B0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8075610-24DA-A80D-1E5C-69767B4BA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D0391-09FB-4B0E-9DFC-85FC7743141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92B5A23C-EDC7-4809-DD6D-FB2D9CB71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57703651-5B12-8179-5B3F-0C4D36D2C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CCCDC43-AAD7-7732-EBD0-1FBEF070E0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DDED98-6094-43C1-9E74-84D1294F6D6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A6D6BD0-22B1-D01A-BC10-16087F2AB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AA7E8D2-49D1-7524-3CF7-31A9DD27F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BBFBF4A-7073-C96F-8A67-D4287B611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77C16D-0427-422F-8518-8EB9E880B45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B777BB7-E74C-2B02-1CFA-5C461D1450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869B9E4-C564-B52E-DBE0-5B0F3FC59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43B8128-AE26-16DF-BC86-1FDECECFA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C4AB7-D75D-45D4-84BF-E567C4FBEDC9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0032873-E559-CFD5-331B-873EBE6531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16F7A04-D6BA-F928-3C3B-47F263EAD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BF82B54-58D6-5C25-ED99-12C46D4C4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C615AA-9C0F-405E-9041-7EE79B97561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F653EE3-A82B-76E8-CC4B-6DE0E84BF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415B699-C903-2BD4-7E1B-77AD547F1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51BC489-3F85-E62F-3734-18185367D2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4771C-9971-472E-975C-09D5E8FEF7FA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AA2CC22-DB8B-C884-AAFF-3E65842B7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EBBEADF-5150-9CD1-05C8-34F8B1E5D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2FA0BDB-AACD-54DE-8735-CDAAE3537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7ED3D-AC38-4B8E-8702-DF7AA254399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7C70F69-B0C4-F00C-D9FE-4937E4F38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06E99CAB-BBD7-1F3D-E8E7-1BC81A835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A3033E93-AF87-56F0-4EC5-FE3586FAC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AA4A1-DD87-4C2B-9199-B2DEF4694D9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D1CEC5B-8E3D-F16B-EBC4-AB23E71F25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70D1E46E-154C-FF5C-5957-5A30707EC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94BAB-C875-1392-7ED5-7E0118FE7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14BAB2-DEAE-B076-458B-9D45AE993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D9151-4449-427F-AD12-BF83F454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DF0D-FBE2-4A19-8985-E3B3DD145D1E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4931D-855C-EA81-5859-8EC6AFD3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368672-FE8B-4CBD-C72A-B6EDF719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648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D4E77-3D1D-2C47-F14F-84D9C32F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ED93AF-50EA-DC3E-2F87-FE8E9FAC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11FCA5-C685-5529-6E13-39883B89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B0C8-6975-44C6-BEAA-92028CF241DF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7DA32F-BAC2-9A56-E554-55AEBF7C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10B7DB-69F5-24EC-4B2B-69CCFF1C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92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DEA1A4-8713-AC43-C295-53116BD94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E200B2-A2B1-7939-9502-67E702132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EC0D87-724F-408B-FF23-8941F96F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A97C-AB4A-4787-AD06-12960E45112D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444D48-BBFF-0575-E232-2F0CDF1B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B4EA09-4F1F-FA52-93E1-D9BDFFBF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49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B85FE-D952-EFB5-C5C9-FA0B7563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95EA-E8E1-446A-9C05-52D6AE12EF65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7BA29-4E04-7677-8A18-6D81C34A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37E7C-777C-741E-669B-2D7AB723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71016-A781-4DF7-9001-C81780C0A3E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594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CA633-BE5D-7229-B6D5-47EEC32E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814D-D3D4-40C0-9E8A-F9B142703421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2A919-E0F9-9050-4A07-1B6F4837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90AD4-FF9B-677B-4247-2C86E3EF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B3A6-998A-474C-BD1E-16EA4377CBAC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19547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5101D-77FB-7976-412C-8EBBA2F0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4B6F-B1BD-440D-A0F1-0C4075E46C24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598E-CB7D-2650-EC98-E5A58CE1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32D6-D9FA-9DD9-1FAB-84605A2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A08D-5EF8-483E-A837-7EF50549757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6656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BC8A0B-5D6C-9960-CB26-AB0C6DA5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AA87-4D83-4B28-9C34-79A072574489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9C574C-666B-B111-9768-96B7E70F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1BDC62-9764-6226-909A-1467AA5C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89F9-44BF-4239-90CA-E746960D60C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8609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24CB1F-61DC-C763-5530-86A6084C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D23C-155B-493B-AFCD-544DF21A506F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27FD87-2F1C-0AF6-F006-C8EA3A75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9632849-6E1E-6B92-1377-0484A1CF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511C1-43C6-4CE7-BD26-BD6DD6C7EC1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05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3140A8-914C-3333-1F71-955A6BA6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E890-5CDD-4C8B-B35D-5D7C199EF336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515262-0558-375A-EE28-777C18E0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D2E5EF-8F93-EB57-B086-EA1E682C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317D-5125-4999-A0CA-F0C040EE38A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50174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10A890-7AEE-9D7C-F8FD-A183AB5C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DA39-490B-489D-9428-325F565A38E9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2FF2AB-C1E3-F814-D666-8E416259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9BE906-FDA6-9141-1679-069D318A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5395-5ABE-4B6E-9578-88621546BD2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82384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38A9E5-A0C2-8B52-B3A6-CBC212CC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4C5EE-533C-41C4-B3E5-85B53F866009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542BED-9C5C-2A3B-BA27-4A126481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C55828-DADB-6BEC-AA36-59C7EE2E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C83C-82F4-4ECE-B624-EA036FB1D57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5131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BFF1E-C1C4-3068-5964-F177796A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397B0-2712-35FF-7E01-9F5E5BA81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B4D0B3-7505-5228-11D6-065404DE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BA7A-BC9A-4526-98AC-B6EAD8D88924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B0EDE7-3F49-F4D5-FE6C-F8956010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0BB102-D4B1-C174-CC92-AD13B113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16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C0F834-EDB4-32A1-4696-33832C44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E6AD-91AC-4487-B69B-3934FC014929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5862C2-A42D-EBE9-A624-D3CE6A2E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D70861-4782-94A9-A86D-B58F5E4A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7F37-66EB-422B-8202-72A9EE160F14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338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33880-6EE4-A006-6EBF-32CF2137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F432-418E-43E3-AC78-5879042C2635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F7F98-6696-1262-7AD3-A0E89EA6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05EE2-ED9C-5F8D-952B-3DEC4E49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254C-B93D-4800-83B1-4E62FBC62AD7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022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27B50-6BED-B450-622C-CD2DCFE9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B9E7-F507-497E-A00E-9581A6EBD7D8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1EC0-DE29-6B45-6F43-F26CF6CC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E6E21-C3A0-E28F-8C5B-5C999968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1AB8-9DD6-4F3E-AFCC-4FCF098230E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38239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433780-21A3-21C0-7170-1E231334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0C8E-CCBB-411D-9AFB-49C8D2D4EEB5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90C622-F02C-0DCE-C3C9-22D2A3E4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DA8FD6-1B51-5FF3-86A8-E1D4B813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973F-6E91-48DA-A20E-B4686694460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69403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fr-FR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14510-6927-9B25-76CF-F6F278D0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3B96D-979E-4E82-9E1F-01937B71D85C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4A463-F1F9-9FF8-641C-7CDD50B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E45FA-F9FD-44D7-51D6-A4CB3F41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AC33-18B8-40D6-B95C-4E350134EEDC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1187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7133-1171-8468-365C-274484CB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DDB4-1DCE-4659-97F5-E989ED3AEEE8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67289-DEE8-8D2E-3C4E-3B75201D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6E0C8-264F-ACFE-B77E-73023D3F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2344-5AD5-4430-9ACE-4768A25E2F75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5413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4C9CB-EC40-4E8A-EA57-D3A288ED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D80E-835F-425A-A342-2628E6303BD0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418FC-A486-E9D5-7200-9E1A3526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632E2-3F0A-013B-F5C0-19104491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ED3B-EAFE-4CD1-84D3-57AE221D442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6981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5C2BD-D827-9E21-8E9F-0DA93A78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E03B-425D-4B3F-9658-9FF8B2090CBC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96650-D5D4-7572-4077-E33FA9C7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70B45-F4CA-26E3-8125-59020152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BBF4-5241-4577-B4D8-547CE1500EA4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4712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AA53F9-3154-D7C7-3B09-4F26D7E2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E743-9850-49A9-B25E-7D0B50CCC685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9C82DF-8638-7468-A13F-491D5112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D557D9-6931-268A-DA54-8CD4B80D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70B1-7142-4DD5-AE1D-2B34C5742A5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7490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E27721-0D3F-074E-50F5-DA168DB6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3FC7-ECF2-42AA-856C-FE2D662687FA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EE3438-8C38-EEB9-9580-C86D30EF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AD6D44-CF79-882E-5A33-2062D6A4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32D7-DE76-4D0F-9997-AF7C4438D8F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8200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D70AF-2240-9463-59D5-742CA256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F4A86A-DE85-5C00-BA8B-C302B9FD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40E7A1-E296-7E6B-D315-5937209E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FD66-916E-45B1-8244-4154E1DC7B8B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2A73A5-BFC9-9A2E-B78C-7CC5A5B4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E0A9B9-E3AE-49AF-330F-BCFD60E3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665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357F88-E703-74DB-93C2-C77B36A5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2C44-5807-49C7-A77E-13B6DCA63668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DC2513-7763-9CAB-937E-722A9696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5AA7B9-358E-9115-CBC7-9FC6143F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102A-6279-4A1C-AE2A-3E7B9673197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47628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A2E261-B198-38B0-A3D5-DB6ABC0C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B428-1F82-4B2A-94A3-391552B6E3C9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EBDABE-E51E-1234-EB84-B555087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BF2B0B-BBC3-3857-B03A-A69E638D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9947-17FC-42D8-89B8-98F74974F52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37843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199412-FBFA-79F2-534B-0F88B757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4F6F-8B64-4161-A11A-33B155A5F859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AB28BF-17DA-7AAC-354A-423E74DD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FF78B3-4C6D-FB30-5FC4-330526C0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01F0-73DE-47CB-AB91-F40AC1EC4ED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02563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D92E91-98B2-C775-BEC1-32A5EB26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63E9A-DE35-4F9D-9B8E-E8CD1E7A593F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CDF20D-ECD6-5762-0515-C46D150F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A80385-DA7C-ED41-94DE-E6ECD57C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0CFA-219D-489C-B641-8F1A618ED593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1520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18FF9-E8AA-A89D-33F1-A5D240A6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7990-C2D1-44F1-AACD-14B130B3C28B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CFABE-1D3E-4AD8-618B-DE3E13DA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9C501-3EF0-B364-946D-F92F3F57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0D25-1CDA-4EAA-9CFB-F053455B251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99791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2C088-95EC-7755-26B5-27D1F437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3383-57D6-4F3A-894D-F56C6EC748B0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FA8EA-AF6D-CA94-83E2-FCA5125D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EA2F7-12F9-93E3-418C-ECD90ABD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A55C-52C5-4256-88CB-02B629EE5E8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46151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06D7F4-E1DB-1E3C-C953-430E4E43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10EE-49B9-4FA7-A729-25E11A653B5F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CD01C3-1A3A-206A-68DE-02F97159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4275F9-E6DC-11B5-E75D-5F31A521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3E45-1183-4670-BD55-DA0CF5A3C81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41973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fr-FR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9D268-E73C-9D59-5222-729CBE32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08F81-B832-46B2-A48B-1DD52B559845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E1031-CCA7-8135-18C8-526076CA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3DB01-AE56-7EB0-FBA9-D97DCF3F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31FC-9690-4CCE-B973-5688266641B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10686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8DA4D-DDBE-484A-5179-0B801ADC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DE99-B58C-4DC9-9968-7980E4449D78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7739-5229-59C1-FE8B-DA69A575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C06EA-E129-4943-F134-E8230E36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2387-7CDB-43D5-A1F8-35B57F55452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61547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A1145-3143-7128-FCCE-921362EF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8CD2C-63CB-484C-9B61-1B054F0ED89E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89A4B-6CB3-F35A-C603-E9913B3D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A3430-D6FD-AE26-C041-1A5A3521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4C30-07A1-441F-B383-F9D14AC42F2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651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FB643-5778-E3C6-E4D9-57E98CEC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711E29-6D58-E5F6-C33A-F89FC3455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E61512-48DB-E356-CE6D-845757DF9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432DDC-92DF-F340-395D-34BA9E5E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B4F1-DB01-46D0-9265-A5336B473FC8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FB23F2-9112-FA59-2C25-EF091DAF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3572A3-39A0-A077-E4AA-3B2E2A18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8756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11576-3961-CA2D-2E47-C19D2A53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98A4-3D31-4C77-87B1-E9CD282372D9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E1EA0-28EC-2F3F-A29E-FC824195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08FF-17AC-F10C-7A41-B670B174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5FB0B-4274-4B42-9399-AB5BB601A1D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50004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B77CF3-838D-3260-A909-A0C4F505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35D0-D56D-4F60-8A3E-CED5C9C06629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984291-C403-D63F-1C79-0A5B9581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7B0B55-894F-D073-ACCE-2D55A7E8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96FA1-31AE-41E0-9DAC-6A2ED1DD08C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94100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9D6FA6-3EAA-0FAD-0469-E623A441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37AE-826F-471D-B639-7606600B80C2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D7B0CA-643F-C3BD-BDA5-933A7BF9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0D8DFC-70E1-3CB7-9525-A63AF8B4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8015D-4656-4ADE-BB73-CA74E219484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83193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BE8C1E-40DA-C971-98D8-BC6BD996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E29AF-2D59-4CC8-B156-D699BDEFF381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3A8AB1-9C0A-19A3-551F-EA7B0D58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C937E1-38FA-6CFE-9983-0A13215F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97A9-9C35-4626-8C6D-488173D14D2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89991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1482ED-59BE-006B-8B47-EF168190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AF07-FDC0-4D63-9A80-AA55CBAE5805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705B2FD-ED6A-8966-90DD-ACBC7D49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61041B-5F1B-4973-E064-C179252D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09AC-9591-4C04-8578-11BF77E4C63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943624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C3FB41-265E-1369-95C0-64018CBC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AF0D-E104-46E7-88B0-0C8FC01F494C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D8DFFA-5D4B-3234-A35A-7DB445CC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02BE2C-4296-8655-6D17-7DA47895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EF3D-B149-4D78-A576-78062117DA34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76045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FA5635-8FBB-B25D-9CA3-723BBC6B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3FDF3-14D8-4304-A0A7-81796388392A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D6FF29-6833-574D-5245-B79A115F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573B5F-58D2-93E8-1E9D-9B334ADC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FB17-B719-4CE7-852E-96CF68FA40E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00877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987DC-D12D-B1AE-C2D4-8313B670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27A30-FA29-4611-880A-DB6929600826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B5EB-30A9-2D73-6291-497FC866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C378F-D8E8-613A-F877-30584713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CE67-3DE4-4DCC-B8F1-1A9CAC45A19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51630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9C608-529D-DDBA-CC82-88BB6425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68D9-CB88-4BAD-9A7F-BF3FE8BCA0AF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07755-6EC1-1152-7582-17C46BE5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7897B-EAED-1947-2771-D81A071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4C730-F314-4874-B8D4-597B9E8A82C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68214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9E7001-E496-A5F9-C1C0-8990D4A3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5965-0699-463A-AF61-C5985271AF17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B04DB6-07AB-36A6-9368-77783580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585F0B-6E63-5889-E5F4-BEC11ABB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620CF-C7FA-4604-86EB-72D0C33F173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3121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70726-5649-78E8-4A8F-D56ED953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4D1222-3FB8-6129-0D5B-7A457798A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55689E-EBEB-71A8-382A-A7BEBDCE9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02ED6C-42E6-C3BF-41A0-A79F7411C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42E1A5-A2DE-1182-AD4E-4BC1F3416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DADC38-7609-5A5D-4E89-BDFE389C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B327-7E45-4B66-98D7-2D8E8144E729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0389C3-3152-0CFC-F4C6-BC0ADD0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FFD435-8FB9-61C5-4694-459D25CA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8007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DC70C-F090-A72E-F7EE-6DBBD4FB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1406-6A77-4ECE-8E0F-513236541FAA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C9C34-B485-D02C-7F63-2E1C33D2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F2A65-8A0C-0C89-0C7E-8D38E933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F7392-350E-48A6-A569-63E9DF4D5F94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756130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CF75B-805A-F478-2A79-B710F539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9916-1352-44F7-89F0-CA58A917C607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93BC0-9F92-2233-EF09-654A8539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22618-9803-7ECF-B464-EA76F530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BEDF-8AE9-42B5-A81D-9210936FCDD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7986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EAF56-0700-1F15-0CDD-3CB7AD62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152B-2607-4972-A2B9-5CF568D2BB53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412F4-4F53-713B-F7B4-1DC568C9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4CCD1-BC8F-87C1-1CE8-729B8369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1E866-F324-4E72-BE38-CDFB4FAFC213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54940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3BADE4-944D-FF85-C77E-1E0EF7FC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7C7B-29DC-43C5-AFC2-EE97C85DF5BA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A0B73A-DAE6-9C34-9938-F8241B1A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501EF6-E2D8-C33F-DB78-2BD79D2F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CE071-1275-441B-901A-F89F0BB72823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08454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1F25A8-5F12-B9E8-93F7-9D95D084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E309-1C5C-4D6D-A984-9724ADF81A19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095190-AA8E-7E3B-8F14-DBC57800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BEB03C-9E1A-C518-6AD3-47C92AA7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1C2F-868A-4E20-8427-17D48B47266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8344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A14F02-093F-0E56-E935-C424FCFE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91BE-D027-4D11-B7ED-A35A2393D71E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63F889-FC20-AE6F-EE27-45B8FF00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EF9D6E-FA27-66B0-D9EA-6160CB33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7C56-6ADB-4E24-8FC2-9E2C183E24A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28711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ECC666-6FA8-ED6A-5E01-4E31B79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72D4-6108-48BE-8554-CE928C703A24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258A20A-15DC-1F71-74E3-602CCF1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B845C1-11F3-9A66-1208-EEC853D5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783A-97D8-4B00-8CA5-540515C0981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93757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0BD9B3-471F-F604-4C6F-74A4178E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5D47-D245-4B71-9F89-5C4A5DE12CA4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4FEC91-285A-0B4E-9672-0E20C38E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5D0EB8-CFBE-DAC1-CF7A-C4156205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57D73-F10F-44C2-8007-693FC128E30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795024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7B363A-4483-AA5B-AAB5-C51CA993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412A-4DC9-4972-898E-85B3CD12296E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BE545A-15EA-2FB9-2326-F4905CA9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0CBD73-F3E6-6F82-2A98-7EAF7788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4A364-0718-4DE7-9AAA-FFF84B41B1C2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459833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3CDE9-2BD4-611D-C931-6F4C06B8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E780-4466-4A22-8A30-88C71F40F263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C5319-5D27-867C-BA1D-076FE9E4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C1B21-BC2E-0AE1-7EBB-8B924A8E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95C8A-52C0-4E47-915A-E3A8DD33EEB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9492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388D0-882A-2CE3-5F3E-33CB5B89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716DC9-08E1-9E87-440D-45C3182F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B5-36CD-428E-BDC6-213655B8F86F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4BBDE-20B6-F22A-21C3-4289B49D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1F0A4B-3B55-6146-E03E-70F1F4CC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3496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B225F-127B-6D1E-63A5-A0957882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37B89-2E74-4CF7-8FAA-BD09A76227BA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96CD7-A7AB-A4F6-42AD-879D5789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7A98-88E9-C890-4990-A8EB1436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43C3-4AD9-43F8-96DE-363CC993C34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2976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0C3DB7-DF56-5604-BE8C-20FFAE90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97F7-4861-4355-B521-0F1CC08F0770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DBAB03-0280-28DA-CB72-20BC8D41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B03C3-C8DA-542E-9786-3F21EA70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0648-6BE6-4A77-A223-B0274666274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73124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fr-FR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2B840-0100-96F5-CC72-285ADB57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A1B5-DDF4-4CF1-94F1-2379EDF93F63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E1E41-8EE7-8FF9-D5F4-5E3E85D7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6AFEC-D845-BC5B-35B7-28B9D6AE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3EDB4-4736-4006-966F-B1576BC2317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8038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B9215A-A89E-9053-C9A5-C00E9A8C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D56F-2763-45D5-A1C3-8B089DF68B37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0E186F-ACDA-D573-3B35-F53EE59F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00A694-5FDB-5862-D3CB-F3DDE363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80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76968-BD1F-6239-D4D6-EAC16A9E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176CF2-6488-FC2B-4933-538F2E3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339BFD-06C1-3965-D4FC-0F7801CB4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343EA6-DD4E-524F-FB4C-D141369D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038D-E588-41F5-B0F7-13EC925F7BFF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45DA97-1F25-615F-20CC-BE13DEB3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24F49B-4B18-7FA5-FE56-21E4E7C7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34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25E49-C335-8EE6-068B-2C162B7C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EEE378-F9F7-5520-D80E-7A1BE725E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203FAA-25A4-9FBA-40D9-D39970796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7E26D2-0669-E188-E8BC-4E41358C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D3FE-BBE7-4ADA-BAF6-709C220070C4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A5C821-4D20-EBC0-3B05-4193567F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63D0FC-C7F2-C805-8718-152DA6E2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38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9EAB9F5-35AA-F31C-FC30-61D5258E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07BC80-23D2-DF04-B3FA-7F68ED97E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396A8F-608D-068D-5D72-2007459C0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EE0B7B-6290-4A67-B0AE-0753AAD16077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AD879-DF11-FF25-6B48-40ED4CEA5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 dirty="0"/>
              <a:t>BBC Consulting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DA2ECD-433B-A616-B2E2-99A79F7B3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09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279A23C8-16E1-78DA-9416-7EB61065B3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1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C8DF674B-3E24-7BD4-687E-D99C84736B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44551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44FCA-37CD-124B-1A91-AEA34CA03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85869F09-C8DD-4FF4-A256-E1E0D62FECF4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6C413-1B3B-7693-0E1A-106677C40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BC67B-A556-1D8B-A761-A42537CD8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6951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E961F76-4DCF-46F5-95A1-7757FAEC3F7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3823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82C97E84-777E-9CE7-A113-BAE0E8F895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1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4D6088A-B44E-FAC2-6DDA-AF7644C505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44551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BC866-CC4D-F90F-8BE7-E917DD3EE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846FFC9-3D8D-4740-AE6A-232E1D8EB1D3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242E3-3867-5C0E-C7E0-F6149E469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8D9C4-DD54-F256-5136-5B059AC10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6951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D60521-5FA1-48C8-9CC7-3C556ABE026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3190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89D428E0-9590-8DB2-3BA2-AC1E69FEE9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1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FF69C86-41FF-BB2D-9E4C-10B0A80989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44551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21DFB-6E25-F2F2-BF32-43A3BCCBD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354C46F3-5F07-49A2-B3BF-D6110AC36134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6A9F8-A7D9-100A-F55A-D54408DD3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A6064-F09B-9DC5-DB3E-F541E5205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6951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C70F27E-87F7-44FA-850A-2B3D4F33AA9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7177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610A7565-EB0C-E974-1C18-6223A4FEB7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1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D8EFF689-385A-1A2A-84BF-863A4DD85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44551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9E6F8-24AB-3733-5269-6079749EC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8E7E967-D991-4CAE-BC72-674911F5838D}" type="datetime1">
              <a:rPr lang="fr-FR" smtClean="0"/>
              <a:t>06/03/2026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90D05-A44D-91BA-E9CB-4ED57A64C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5B1D3-015E-F136-8155-3244CFC52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6951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4C64F6-29E7-4067-8734-A69EC068877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660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Image 11" descr="Une image contenant Personnage de fiction, Art numérique, Jeu d’action-aventure, Jeu PC&#10;&#10;Le contenu généré par l’IA peut être incorrect.">
            <a:extLst>
              <a:ext uri="{FF2B5EF4-FFF2-40B4-BE49-F238E27FC236}">
                <a16:creationId xmlns:a16="http://schemas.microsoft.com/office/drawing/2014/main" id="{AA02EDCA-A86B-B9E3-8847-BBCD4F41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2222" r="1" b="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0787691F-9DAB-594A-6D9F-7D0F9B1E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  </a:t>
            </a:r>
            <a:r>
              <a:rPr lang="en-US" sz="7200" dirty="0">
                <a:solidFill>
                  <a:srgbClr val="FFFFFF"/>
                </a:solidFill>
              </a:rPr>
              <a:t>Test 420 de la </a:t>
            </a:r>
            <a:r>
              <a:rPr lang="en-US" sz="7200" dirty="0" err="1">
                <a:solidFill>
                  <a:srgbClr val="FFFFFF"/>
                </a:solidFill>
              </a:rPr>
              <a:t>Gouvernance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Stratégique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F593E5-DB5C-FEBE-5869-48B3AAFF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Bernard Besson</a:t>
            </a:r>
          </a:p>
        </p:txBody>
      </p:sp>
    </p:spTree>
    <p:extLst>
      <p:ext uri="{BB962C8B-B14F-4D97-AF65-F5344CB8AC3E}">
        <p14:creationId xmlns:p14="http://schemas.microsoft.com/office/powerpoint/2010/main" val="2916895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>
            <a:extLst>
              <a:ext uri="{FF2B5EF4-FFF2-40B4-BE49-F238E27FC236}">
                <a16:creationId xmlns:a16="http://schemas.microsoft.com/office/drawing/2014/main" id="{070A8C03-B3C2-0730-BC57-793A14197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Le système d’information et l’I.A.                            </a:t>
            </a:r>
            <a:r>
              <a:rPr lang="fr-FR" sz="3200" b="1" dirty="0">
                <a:solidFill>
                  <a:srgbClr val="FF0000"/>
                </a:solidFill>
              </a:rPr>
              <a:t>/ 15 </a:t>
            </a: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694C137C-5E3E-85CD-5757-CE39B6099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eaLnBrk="1" hangingPunct="1"/>
            <a:endParaRPr lang="fr-FR" altLang="fr-FR" sz="2000" dirty="0"/>
          </a:p>
          <a:p>
            <a:pPr eaLnBrk="1" hangingPunct="1"/>
            <a:r>
              <a:rPr lang="fr-FR" altLang="fr-FR" sz="2000" dirty="0"/>
              <a:t>La  charte d’usage d’Internet et des outils d’I.A. donne-t-elle satisfaction ?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2000" dirty="0"/>
          </a:p>
          <a:p>
            <a:pPr eaLnBrk="1" hangingPunct="1"/>
            <a:r>
              <a:rPr lang="fr-FR" altLang="fr-FR" sz="2000" dirty="0"/>
              <a:t>L’entreprise est-elle en mesure de départager les parts de l’I.A. et des intelligences humaines  dans l’acquisition des informations utiles ?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56324" name="Rectangle 5">
            <a:extLst>
              <a:ext uri="{FF2B5EF4-FFF2-40B4-BE49-F238E27FC236}">
                <a16:creationId xmlns:a16="http://schemas.microsoft.com/office/drawing/2014/main" id="{F618F775-A0A7-356E-7C93-3F752457A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sz="2000" dirty="0"/>
              <a:t>Le système d’information favorise-t-il la fluidité des questions et réponses stratégiques ?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 </a:t>
            </a:r>
          </a:p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2000" dirty="0"/>
              <a:t>La cybersécurité du système d’information est elle régulièrement expertisée ?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2000" dirty="0"/>
              <a:t>Existe-t-il un recueil des incidents , intrusions et autres actes malveillants à l’encontre du système d’information ?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345516-FC6B-371E-F6B8-32AE4C7B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>
            <a:extLst>
              <a:ext uri="{FF2B5EF4-FFF2-40B4-BE49-F238E27FC236}">
                <a16:creationId xmlns:a16="http://schemas.microsoft.com/office/drawing/2014/main" id="{489879C3-2208-6770-9D2C-4D566A362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La coordination des veilles et curiosités          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983A4346-1556-689C-F421-86659A5D7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4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une vision globale des veilles formalisées, non formalisées, écrites, orales, permanentes, intermittentes ?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Les rencontres entre veilleurs des différents métiers génèrent-elles des interrogations stratégiques inédites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La sous-traitance des veilles spécialisées est elle mise en concurrence de façon optimum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       </a:t>
            </a:r>
          </a:p>
          <a:p>
            <a:pPr marL="0" indent="0" eaLnBrk="1" hangingPunct="1">
              <a:buNone/>
            </a:pPr>
            <a:endParaRPr lang="fr-FR" altLang="fr-FR" sz="1800" dirty="0"/>
          </a:p>
        </p:txBody>
      </p:sp>
      <p:sp>
        <p:nvSpPr>
          <p:cNvPr id="58372" name="Rectangle 5">
            <a:extLst>
              <a:ext uri="{FF2B5EF4-FFF2-40B4-BE49-F238E27FC236}">
                <a16:creationId xmlns:a16="http://schemas.microsoft.com/office/drawing/2014/main" id="{5F8B64F9-F3E1-8837-BDB6-EE8CDBA4D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400" dirty="0"/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La coordination des veilles et des veilleurs fait elle l’objet d’une attention stratégique satisfaisante ?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Les plans de renseignement associant plusieurs veilles ont-ils donné des résultats probants lors de l’année écoulée ?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0 1  2 3</a:t>
            </a:r>
          </a:p>
          <a:p>
            <a:pPr eaLnBrk="1" hangingPunct="1"/>
            <a:endParaRPr lang="fr-FR" altLang="fr-FR" sz="2400" dirty="0"/>
          </a:p>
          <a:p>
            <a:pPr eaLnBrk="1" hangingPunct="1"/>
            <a:endParaRPr lang="fr-FR" altLang="fr-FR" b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DEB741-871D-8E0A-C4A9-954683CC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>
            <a:extLst>
              <a:ext uri="{FF2B5EF4-FFF2-40B4-BE49-F238E27FC236}">
                <a16:creationId xmlns:a16="http://schemas.microsoft.com/office/drawing/2014/main" id="{164F00C9-0357-66A5-31BD-54DCE399A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Qualification et exploitation de l’information   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62467" name="Rectangle 5">
            <a:extLst>
              <a:ext uri="{FF2B5EF4-FFF2-40B4-BE49-F238E27FC236}">
                <a16:creationId xmlns:a16="http://schemas.microsoft.com/office/drawing/2014/main" id="{C405A40B-87EB-5799-72F3-14030141E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sz="1800" dirty="0"/>
              <a:t>La mise à jour des données  relatives aux différents métiers de l’entreprise est-elle optimum ?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est-elle capable de mettre les sources d’information en concurrence ?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L’accessibilité aux documents de l’intelligence économique (notes, flashs, rapports, synthèses, podcasts) est elle facile ?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62468" name="Rectangle 6">
            <a:extLst>
              <a:ext uri="{FF2B5EF4-FFF2-40B4-BE49-F238E27FC236}">
                <a16:creationId xmlns:a16="http://schemas.microsoft.com/office/drawing/2014/main" id="{889397E4-8AB9-6502-6D42-B03002EE1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66407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sz="1800" dirty="0"/>
              <a:t>Existe-t-il des abstracts, des résumés permettant aux non spécialistes de comprendre le sens voire le contenu d’une note d’information ou d’un rapport ?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La mémoire est-elle assez agile pour créer des réseaux de circonstance au service de chaque question ?</a:t>
            </a:r>
          </a:p>
          <a:p>
            <a:pPr marL="0" indent="0" eaLnBrk="1" hangingPunct="1"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                           0 1 2 3</a:t>
            </a:r>
          </a:p>
          <a:p>
            <a:pPr eaLnBrk="1" hangingPunct="1">
              <a:buFontTx/>
              <a:buNone/>
            </a:pPr>
            <a:endParaRPr lang="fr-FR" altLang="fr-FR" b="1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49B2B9E-C772-A59A-86B5-8ACB5723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4">
            <a:extLst>
              <a:ext uri="{FF2B5EF4-FFF2-40B4-BE49-F238E27FC236}">
                <a16:creationId xmlns:a16="http://schemas.microsoft.com/office/drawing/2014/main" id="{C685F5D9-0611-F6E1-34F2-475CC3ADE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La diffusion de l’information                           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64515" name="Rectangle 5">
            <a:extLst>
              <a:ext uri="{FF2B5EF4-FFF2-40B4-BE49-F238E27FC236}">
                <a16:creationId xmlns:a16="http://schemas.microsoft.com/office/drawing/2014/main" id="{D7A559F2-3BDE-8D58-CFD6-EE4311695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Chaque collaborateur a-t-il été interrogé sur qui dans l’entreprise lui communique l’information utile à son métier ?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Cette information arrive - t - elle au bon moment et correspond-elle à ses besoins ?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Les collaborateurs ont-ils été interrogés sur une autre manière de recevoir l’information utile ?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64516" name="Rectangle 6">
            <a:extLst>
              <a:ext uri="{FF2B5EF4-FFF2-40B4-BE49-F238E27FC236}">
                <a16:creationId xmlns:a16="http://schemas.microsoft.com/office/drawing/2014/main" id="{ECBB9264-5C02-5015-F587-0213EB1B3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Ont-ils été interrogés sur d’autres destinataires possibles  des informations qu’ils émettent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Les collaborateurs reçoivent-ils des appréciations qualitatives sur les informations qu’ils transmettent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2400" b="1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27077D7-0B07-B2A6-0BF1-8549EB33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>
            <a:extLst>
              <a:ext uri="{FF2B5EF4-FFF2-40B4-BE49-F238E27FC236}">
                <a16:creationId xmlns:a16="http://schemas.microsoft.com/office/drawing/2014/main" id="{FD4459B7-9613-5A77-1E6C-EA6F70917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Partage des connaissances                                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4358D4B-7988-1DAD-3166-EFF47DE73C1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r-FR" altLang="fr-FR" sz="18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r-FR" altLang="fr-FR" sz="18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fr-FR" altLang="fr-FR" sz="1800" dirty="0"/>
              <a:t>Les savoir-faire, les talents non formalisés  des collaborateurs de l’entreprise ont-ils été identifiés et évalués ?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r-FR" altLang="fr-FR" sz="18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r-FR" altLang="fr-FR" sz="18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fr-FR" altLang="fr-FR" sz="1800" dirty="0"/>
              <a:t>Existe-t-il des occasions de rencontres entre des collaborateurs qui n’ont à priori aucune raison « sérieuse » de se rencontrer ?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r-FR" altLang="fr-FR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r-FR" altLang="fr-FR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r-FR" alt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A6888-6FB9-E899-9FAF-A36998E6C9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/>
              <a:t>Les retraités et les stagiaires lorsqu’ils quittent l’entreprises demeurent-ils dans son intelligence collective ?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dirty="0"/>
              <a:t>Les projets grands ou petits sont-ils l’occasion d’un partage des connaissances ?   </a:t>
            </a:r>
            <a:r>
              <a:rPr lang="fr-FR" sz="2000" b="1" dirty="0">
                <a:solidFill>
                  <a:srgbClr val="FF0000"/>
                </a:solidFill>
              </a:rPr>
              <a:t>0 1 2 3 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dirty="0"/>
              <a:t>Les activités hors entreprises festives ou intellectuelles favorisent-elle le partage des connaissances ?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B688DFB-32A0-FB28-DAA9-958BD445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>
            <a:extLst>
              <a:ext uri="{FF2B5EF4-FFF2-40B4-BE49-F238E27FC236}">
                <a16:creationId xmlns:a16="http://schemas.microsoft.com/office/drawing/2014/main" id="{CE45B085-C76E-C739-EAC0-76A347E08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Anticipation et perception de l’environnement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14CD587-CC35-6FB8-195C-4C26A1E48E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L’anticipation des menaces et des opportunités par l’entreprise est-elle satisfaisante ?         </a:t>
            </a:r>
            <a:r>
              <a:rPr lang="fr-FR" altLang="fr-FR" sz="18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Combien de menaces et d’opportunités ont-elles été identifiées sur le trimestre écoulé ?       </a:t>
            </a:r>
            <a:r>
              <a:rPr lang="fr-FR" altLang="fr-FR" sz="18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 L’éventail des veilles et des curiosités est-il suffisamment large ?                                </a:t>
            </a:r>
            <a:r>
              <a:rPr lang="fr-FR" altLang="fr-FR" sz="18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195881-852C-CE98-DBEA-35F2C22741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Les rencontres entre avec les compétences d’autres organisations favorisent-elles de nouvelles exportations ?                         </a:t>
            </a:r>
            <a:r>
              <a:rPr lang="fr-FR" sz="1800" b="1" dirty="0">
                <a:solidFill>
                  <a:srgbClr val="FF0000"/>
                </a:solidFill>
              </a:rPr>
              <a:t>0 1 2 3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sz="1800" dirty="0"/>
              <a:t>La captation des signaux faibles, des tendances émergentes, des non-dits, élargit-elle la perception de l’environnement ?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7E423A-9FC5-1587-EEEB-24B15C52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>
            <a:extLst>
              <a:ext uri="{FF2B5EF4-FFF2-40B4-BE49-F238E27FC236}">
                <a16:creationId xmlns:a16="http://schemas.microsoft.com/office/drawing/2014/main" id="{68DE03C3-0835-98C8-23FD-DAB2E2893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Intelligence inventive 1                                         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0F0430D-3E6C-B6B4-84FA-5431400F58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Les voies de la différenciation par rapport à la concurrence sont elles bien explorées ?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Des diversifications à partir de savoir-faire inédits ou délaissés sont elles envisageables  ?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Les salons, colloques professionnels, sont-ils préparés avec soin à l’image des cultures économiques asiatiques ?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587ED8-CA9A-5E0B-F5EF-244CE9C86F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sz="1800" dirty="0"/>
              <a:t>Le calendrier et l’architecture intérieure sont-ils propices à l’émergence de questions originales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La prévision à partir des données sur l’évolution des métiers et les marchés est-elle un exercice habituel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1FE8705-84EF-6903-6A71-FBF98F74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54B5E-98E8-A38C-410E-90763B4C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Intelligence inventive 2                                                    </a:t>
            </a:r>
            <a:r>
              <a:rPr lang="fr-FR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F9FD06-B2FD-6E69-7425-901F1DB741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/>
              <a:t>L’entreprise est-elle en mesure de recevoir les idées nouvelles, iconoclaste ou dérangeantes et d’en discuter ?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Etudie-t-elle d’autres modèles économiques afin d’en tirer des enseignements utiles, des applications innovantes ?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Est-elle en mesure de démystifier le processus d’innovation en montrant qu’il va bien au-delà des inventions de rupture et concerne toutes les activités au quotidien ?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E967A7-CC41-6FBE-E1F1-94B5FBB80C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800" dirty="0"/>
              <a:t>L’entreprise est-elle en mesure de créer un climat d’empathie capable de garantir la fidélité de ses collaborateurs et clients ?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Clients et fournisseurs sont-ils interrogés sur les différenciations ou diversifications susceptibles de renforcer la performance globale ?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7EF094-395A-AE24-75EB-966F01DE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435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>
            <a:extLst>
              <a:ext uri="{FF2B5EF4-FFF2-40B4-BE49-F238E27FC236}">
                <a16:creationId xmlns:a16="http://schemas.microsoft.com/office/drawing/2014/main" id="{A58C8023-3CEB-AA48-4F01-38A20C76D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Echecs                                                                             </a:t>
            </a:r>
            <a:r>
              <a:rPr lang="fr-FR" sz="3200" dirty="0">
                <a:solidFill>
                  <a:srgbClr val="FF0000"/>
                </a:solidFill>
              </a:rPr>
              <a:t>/ 15 </a:t>
            </a:r>
          </a:p>
        </p:txBody>
      </p:sp>
      <p:sp>
        <p:nvSpPr>
          <p:cNvPr id="74755" name="Rectangle 4">
            <a:extLst>
              <a:ext uri="{FF2B5EF4-FFF2-40B4-BE49-F238E27FC236}">
                <a16:creationId xmlns:a16="http://schemas.microsoft.com/office/drawing/2014/main" id="{930E4374-054C-CB58-6725-6D7806ACA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recensé tous ses échecs </a:t>
            </a:r>
            <a:r>
              <a:rPr lang="fr-FR" altLang="fr-FR" sz="2000" dirty="0"/>
              <a:t>?</a:t>
            </a:r>
            <a:r>
              <a:rPr lang="fr-FR" altLang="fr-FR" sz="2000" b="1" dirty="0">
                <a:solidFill>
                  <a:srgbClr val="FF0000"/>
                </a:solidFill>
              </a:rPr>
              <a:t>                                 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En tire-t-elle des enseignements ?                                               			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Les échecs sont-ils revisités sous le regard d’experts étrangers à l’entreprise ?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74756" name="Rectangle 5">
            <a:extLst>
              <a:ext uri="{FF2B5EF4-FFF2-40B4-BE49-F238E27FC236}">
                <a16:creationId xmlns:a16="http://schemas.microsoft.com/office/drawing/2014/main" id="{4B6A0F49-B082-64C7-A6F4-8C870C7CF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D’un échec à l’autre a-ton découvert des process défectueux, des mauvaises habitudes </a:t>
            </a:r>
            <a:r>
              <a:rPr lang="fr-FR" altLang="fr-FR" sz="2000" dirty="0"/>
              <a:t>? </a:t>
            </a:r>
            <a:r>
              <a:rPr lang="fr-FR" altLang="fr-FR" sz="2000" b="1" dirty="0">
                <a:solidFill>
                  <a:srgbClr val="FF0000"/>
                </a:solidFill>
              </a:rPr>
              <a:t>                       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Des noms de personnes impliquées aussi bien à l’intérieur qu’à l’extérieur de l’entreprise permettent-ils d’aller plus loin dans l’explication des échecs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3E0158-C759-9825-B13C-5CE7CF5C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2">
            <a:extLst>
              <a:ext uri="{FF2B5EF4-FFF2-40B4-BE49-F238E27FC236}">
                <a16:creationId xmlns:a16="http://schemas.microsoft.com/office/drawing/2014/main" id="{5CC5FF58-3D14-1201-31DB-05AB7199A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Les processus de décision                                 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A79A665A-72D6-882A-C9AE-AFB22A6107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fr-FR" altLang="fr-FR" sz="1800" dirty="0"/>
              <a:t>Les   décisions importantes sont-elles précédées d’ informations validées par la mémoire, les réseaux d’experts, les capacités d’analyse ?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2000" dirty="0"/>
          </a:p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Les objectifs stratégiques sont-ils à la hauteur des moyens de l’entreprise et des réalités du marché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 renouvellement des décisions automatiques voire automatisées est-il soumis à la critique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buFontTx/>
              <a:buNone/>
            </a:pPr>
            <a:endParaRPr lang="fr-FR" altLang="fr-FR" sz="1800" dirty="0"/>
          </a:p>
          <a:p>
            <a:pPr eaLnBrk="1" hangingPunct="1"/>
            <a:endParaRPr lang="fr-FR" alt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C3C29D-7C3B-B10E-7220-267D0F38CC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Sait-on qui n’est jamais associé aux processus de décisions et pourquoi ?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dirty="0"/>
              <a:t>Existe-t-il une explication, un suivi  des décisions importantes ?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C33E54D-AC9A-CA7D-A542-31B07ACA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>
            <a:extLst>
              <a:ext uri="{FF2B5EF4-FFF2-40B4-BE49-F238E27FC236}">
                <a16:creationId xmlns:a16="http://schemas.microsoft.com/office/drawing/2014/main" id="{0858AD83-5345-A980-2656-657CC3C07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          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A8D5585-6890-5E46-7512-C4B78A5E0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2000" dirty="0"/>
              <a:t>Gouvernance stratégique et intelligence économique sont consubstantielles à l’entreprise. Elles y œuvrent de façon consciente ou inconsciente, visible ou invisible, efficace ou inefficace.</a:t>
            </a:r>
          </a:p>
          <a:p>
            <a:pPr marL="0" indent="0" eaLnBrk="1" hangingPunct="1">
              <a:buNone/>
            </a:pPr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2000" dirty="0"/>
              <a:t>La gouvernance stratégique se précise par la diffusion aux membres de l’entreprise de la présente application.  Chacun y contribue en notant de 0 à 3 l’efficience de celle-ci dans différents domaines.</a:t>
            </a:r>
          </a:p>
          <a:p>
            <a:pPr marL="0" indent="0" eaLnBrk="1" hangingPunct="1">
              <a:buNone/>
            </a:pPr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2000" dirty="0"/>
              <a:t>L’intelligence économique se construit à partir des commentaires et échanges consécutifs à cette diffusion. L’entreprise devient une intelligence collective à partir de rencontres innovantes autour des résultats du Test 300.</a:t>
            </a:r>
          </a:p>
          <a:p>
            <a:pPr marL="0" indent="0" eaLnBrk="1" hangingPunct="1">
              <a:buNone/>
            </a:pPr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2000" dirty="0"/>
              <a:t>A partir de 150/300 il existe une gouvernance </a:t>
            </a:r>
            <a:r>
              <a:rPr lang="fr-FR" altLang="fr-FR" sz="2000"/>
              <a:t>stratégique opérationnelle.</a:t>
            </a:r>
            <a:endParaRPr lang="fr-FR" altLang="fr-FR" sz="2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381AA9-1197-DA2B-468D-BE2D7237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>
            <a:extLst>
              <a:ext uri="{FF2B5EF4-FFF2-40B4-BE49-F238E27FC236}">
                <a16:creationId xmlns:a16="http://schemas.microsoft.com/office/drawing/2014/main" id="{A08D44CD-4FAE-5840-0017-97E606FCE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L’intelligence  territoriale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B8E086B2-1BF2-843A-777B-3FCE2B7B19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tire-t-elle profit de ses relations avec les acteurs économiques tels que CRCI, CCI,  MEDEF, CGPME, Chambres des métiers, Media, Collectivités locales, Conseil Régional, Département, etc.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                                                               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Compte-t-elle intégrer un pôle de compétitivité, une filière professionnelle, un réseau dédié à l’exportation, une œuvre d’intérêt générale, un club sportif, etc… ?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A-t-elle réfléchi à ce qu’elle peut-elle apporter à  la région en termes d’image et de notoriété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749622-CCC8-9CC9-D32C-94619F7E56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L’entreprise a-t-elle une vision des savoir-faire régionaux mobilisables qui pourraient profiter à son image ?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1800" dirty="0"/>
              <a:t>S’appuie-t-elle sur les collaborateurs exerçant des mandats dans les instances politiques, syndicales et associatives ?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0 1  2 3</a:t>
            </a:r>
          </a:p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3A0024-E584-48E2-97E2-19A92E20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>
            <a:extLst>
              <a:ext uri="{FF2B5EF4-FFF2-40B4-BE49-F238E27FC236}">
                <a16:creationId xmlns:a16="http://schemas.microsoft.com/office/drawing/2014/main" id="{BA44CF57-FD05-2D96-9F53-E314F820B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Capacités d’influence                                          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84995" name="Rectangle 4">
            <a:extLst>
              <a:ext uri="{FF2B5EF4-FFF2-40B4-BE49-F238E27FC236}">
                <a16:creationId xmlns:a16="http://schemas.microsoft.com/office/drawing/2014/main" id="{9FCF845C-F2B1-2ACD-5E81-5874219CE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51" y="17296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envisage-t-elle des actions d’influence et de lobbying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A-t-elle identifié parmi ses collaborateurs et partenaires de confiance ceux et celles ayant  participé à de telles actions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Connait-elle bien les réseaux d’influence de ses concurrents ?</a:t>
            </a:r>
          </a:p>
          <a:p>
            <a:pPr marL="0" indent="0" eaLnBrk="1" hangingPunct="1"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                                                0 1 2 3</a:t>
            </a:r>
          </a:p>
        </p:txBody>
      </p:sp>
      <p:sp>
        <p:nvSpPr>
          <p:cNvPr id="84996" name="Rectangle 5">
            <a:extLst>
              <a:ext uri="{FF2B5EF4-FFF2-40B4-BE49-F238E27FC236}">
                <a16:creationId xmlns:a16="http://schemas.microsoft.com/office/drawing/2014/main" id="{28DEB2AB-F4F3-2B6A-1364-E29DEBF70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une claire vision des réseaux d’influence qu’elle pourrait utiliser ?                          </a:t>
            </a:r>
          </a:p>
          <a:p>
            <a:pPr marL="0" indent="0" eaLnBrk="1" hangingPunct="1"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                                                  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Connait-elle les actions d’influence qui vont modifier sa façon de travailler et d’exister ?                        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20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83E57D7-27FA-E652-21A2-35A694C6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>
            <a:extLst>
              <a:ext uri="{FF2B5EF4-FFF2-40B4-BE49-F238E27FC236}">
                <a16:creationId xmlns:a16="http://schemas.microsoft.com/office/drawing/2014/main" id="{F95DA01E-E298-A21F-EF8D-42B993199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Ethique et déontologie                                        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87043" name="Rectangle 4">
            <a:extLst>
              <a:ext uri="{FF2B5EF4-FFF2-40B4-BE49-F238E27FC236}">
                <a16:creationId xmlns:a16="http://schemas.microsoft.com/office/drawing/2014/main" id="{E9417637-8F46-B5D5-707F-7675A7489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Comment peut-on noter les relations de l’entreprise avec la CNIL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Comment sont observées les réglementations européennes en matière de protection des données personnelles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87044" name="Rectangle 5">
            <a:extLst>
              <a:ext uri="{FF2B5EF4-FFF2-40B4-BE49-F238E27FC236}">
                <a16:creationId xmlns:a16="http://schemas.microsoft.com/office/drawing/2014/main" id="{EB7D404D-972E-90CB-9DE3-6EEE3CB7B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5805" y="1664934"/>
            <a:ext cx="3657600" cy="4664075"/>
          </a:xfrm>
        </p:spPr>
        <p:txBody>
          <a:bodyPr/>
          <a:lstStyle/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Les dossiers sur les personnes sont-ils régulièrement validés par le responsable de l’éthique et de la déontologie ?            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Collaborateurs, clients, partenaires et fournisseurs ont-ils un accès simple aux données les concernant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L’entreprise se soucie-t-elle de la déontologie de ses sous-traitants et  partenaires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094361-333C-49A7-F314-E86AA9DA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>
            <a:extLst>
              <a:ext uri="{FF2B5EF4-FFF2-40B4-BE49-F238E27FC236}">
                <a16:creationId xmlns:a16="http://schemas.microsoft.com/office/drawing/2014/main" id="{84D66A41-2602-2195-2C58-F31DB9601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Intelligence de l’image                                          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40779C0-B796-3D13-1F36-23BBFB7BBC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le désir de percevoir sa propre image et d’évaluer celle de ses concurrents ?</a:t>
            </a:r>
          </a:p>
          <a:p>
            <a:pPr marL="0" indent="0" eaLnBrk="1" hangingPunct="1">
              <a:buNone/>
            </a:pPr>
            <a:r>
              <a:rPr lang="fr-FR" altLang="fr-FR" sz="1800" b="1" dirty="0"/>
              <a:t>                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buFontTx/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Discerne-t-elle les éléments constitutifs de son image, qualité des produits, confiance, design, accueil, ponctualité, empathie, etc. ?        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A-t-elle les moyens de redresser ou de corriger son image sans l’aide de cabinets spécialisés ?</a:t>
            </a:r>
          </a:p>
          <a:p>
            <a:pPr marL="0" indent="0" eaLnBrk="1" hangingPunct="1"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                                                                      0 1 2 3</a:t>
            </a:r>
          </a:p>
          <a:p>
            <a:pPr eaLnBrk="1" hangingPunct="1"/>
            <a:endParaRPr lang="fr-FR" altLang="fr-FR" sz="18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2CD1A5-ACDB-9C94-506C-8F6D5634FB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1800" dirty="0"/>
              <a:t>Quelqu’un est-il en charge de suivre l’évolution de l’ image et d’en comprendre les raisons ?    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1800" dirty="0"/>
              <a:t>Le mixte entre intelligence humaine et intelligence artificielle est-il assez fin pour détecter les silences et les non-dits qui conditionnent l’image de l’entreprise et de ses services ou produits ?                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3ECC6D-FFDD-1A1A-97EA-983B9DC8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289F44-9C79-F79B-5851-D1C80585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Intelligence des risques de sécurité ( </a:t>
            </a:r>
            <a:r>
              <a:rPr lang="fr-FR" i="1" dirty="0"/>
              <a:t>safety</a:t>
            </a:r>
            <a:r>
              <a:rPr lang="fr-FR" dirty="0"/>
              <a:t>)             </a:t>
            </a:r>
            <a:r>
              <a:rPr lang="fr-FR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9BCD34-9006-741D-F3F8-A8910E3B5F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/>
              <a:t>Existe-t-il un panorama complet de l’exposition aux risques de l’entreprise ?         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                                                              0 1 2 3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Les fonctions de DSI et de Risk manager sont-elles englobées dans une vision systémique des risques d’accident (</a:t>
            </a:r>
            <a:r>
              <a:rPr lang="fr-FR" sz="2000" i="1" dirty="0"/>
              <a:t>safety</a:t>
            </a:r>
            <a:r>
              <a:rPr lang="fr-FR" sz="2000" dirty="0"/>
              <a:t>).             </a:t>
            </a:r>
          </a:p>
          <a:p>
            <a:pPr marL="0" indent="0">
              <a:buNone/>
            </a:pPr>
            <a:r>
              <a:rPr lang="fr-FR" sz="2000" dirty="0"/>
              <a:t>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Le budget alloué à la prévention des accidents est-il adapté aux menaces et dangers qui guettent l’entreprise ?                       </a:t>
            </a:r>
          </a:p>
          <a:p>
            <a:pPr marL="0" indent="0">
              <a:buNone/>
            </a:pPr>
            <a:r>
              <a:rPr lang="fr-FR" sz="2000" dirty="0"/>
              <a:t>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B02FC5E-AD41-1CEF-C216-FFF23343FA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/>
              <a:t>Chaque risque fait-il l’objet d’un calcul de criticité pondérée ?</a:t>
            </a:r>
          </a:p>
          <a:p>
            <a:pPr marL="0" indent="0">
              <a:buNone/>
            </a:pPr>
            <a:r>
              <a:rPr lang="fr-FR" sz="2000" dirty="0"/>
              <a:t>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Des propriétaires de risques ont-ils été nommés au sein de l’entreprise ?</a:t>
            </a:r>
          </a:p>
          <a:p>
            <a:pPr marL="0" indent="0">
              <a:buNone/>
            </a:pPr>
            <a:r>
              <a:rPr lang="fr-FR" sz="2000" dirty="0"/>
              <a:t>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757489-9B60-3F99-0646-E5A77F86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7506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BBE9D-AD08-6A11-AD17-FCB0C344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Intelligence des risques de sûreté   (</a:t>
            </a:r>
            <a:r>
              <a:rPr lang="fr-FR" i="1" dirty="0"/>
              <a:t>security</a:t>
            </a:r>
            <a:r>
              <a:rPr lang="fr-FR" dirty="0"/>
              <a:t>)       </a:t>
            </a:r>
            <a:r>
              <a:rPr lang="fr-FR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631CBB-3EBB-A2DD-0AD9-C6856787FC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/>
              <a:t>La protection des personnes, collaborateurs et clients contre les incivilités ou les agressions fait elle l’objet d’un schéma directeur ?                 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</a:t>
            </a:r>
          </a:p>
          <a:p>
            <a:pPr marL="0" indent="0">
              <a:buNone/>
            </a:pPr>
            <a:r>
              <a:rPr lang="fr-FR" sz="1800" dirty="0"/>
              <a:t>Cyber malveillances et  attaques contre le système d’information répondent elles aux normes ISO en vigueur et font elle l’objet d’un plan de protection ?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                                                                  0 1 2 3   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/>
              <a:t>Escroqueries, contrefaçons, espionnages, sont-ils discutés avec les professionnels de la police ou de la gendarmerie ? </a:t>
            </a:r>
          </a:p>
          <a:p>
            <a:pPr marL="0" indent="0">
              <a:buNone/>
            </a:pPr>
            <a:r>
              <a:rPr lang="fr-FR" dirty="0"/>
              <a:t>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                                                       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0D1A5DA-16C0-14B2-C3D6-FD978D6731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1800" dirty="0"/>
              <a:t>Les alertes professionnelles font elles l’objet de décisions prises en accord avec la CNIL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Une gestion de crises en cas de troubles à l’ordre public, absence de liquidités, d’énergies, d’Internet est-elle programmée avec les compétences idoines ? 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                                                            0 1 2 3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FC8A56-CA0F-3795-30AE-3184BF30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402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23F42-2B3B-810D-B59D-13ABFCE5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Intelligence des risques managériaux                     </a:t>
            </a:r>
            <a:r>
              <a:rPr lang="fr-FR" dirty="0">
                <a:solidFill>
                  <a:srgbClr val="FF0000"/>
                </a:solidFill>
              </a:rPr>
              <a:t>/ 15          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71F69E-AF23-FCF8-5CB5-71BC082190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800" dirty="0"/>
              <a:t>Le risque d’amnésie des savoir-faire, consécutif aux départs en retraite ou à un turnover important est-il pris en compte de manière préventive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1800" dirty="0"/>
              <a:t>Les risque sectaires et religieux dont le prosélytisme heurte certaines valeurs est-il traité avec la subtilité qu’il convient tout en respectant le droit du travail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r>
              <a:rPr lang="fr-FR" sz="1800" dirty="0"/>
              <a:t>Les risques client et fournisseurs sont-ils anticipés avec l’aide des professionnels du renseignement commercial ?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                                                                 0 1 2 3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539177D-DE27-C653-118F-D8556CDE7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8551" y="1828802"/>
            <a:ext cx="5181600" cy="4351337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sz="1800" dirty="0"/>
              <a:t>Les risques psychosociaux tel le harcèlement sexuel ou le burnout  font-ils l’objet d’un volet prévention de la part du management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800" dirty="0"/>
              <a:t>Le risque pays consécutif aux crises géopolitiques, diplomatiques et militaires fait-il l’objet d’une approche circonstanciée ?</a:t>
            </a:r>
          </a:p>
          <a:p>
            <a:pPr marL="0" indent="0">
              <a:buNone/>
            </a:pPr>
            <a:r>
              <a:rPr lang="fr-FR" dirty="0"/>
              <a:t>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9961A4-FD13-84C2-CD50-CA81A886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50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33CC3-AB11-6CA1-8759-6E1CC883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Intelligence des risques environnementaux                </a:t>
            </a:r>
            <a:r>
              <a:rPr lang="fr-FR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55286B4-E9B7-312D-4355-62585870CB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sz="1800" dirty="0"/>
              <a:t>L‘entreprise at-elle vérifié son exposition au risques naturels et industriels par la consultation du dossier départemental des risques majeurs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dirty="0"/>
              <a:t>La veille environnementale ISO 14 000 et ses dérivés a-t-elle fait l’objet d’un débat en interne ?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                                                                   0 1 2 3</a:t>
            </a:r>
          </a:p>
          <a:p>
            <a:pPr marL="0" indent="0">
              <a:buNone/>
            </a:pPr>
            <a:r>
              <a:rPr lang="fr-FR" sz="1800" dirty="0"/>
              <a:t>L’entreprise a-t-elle pris des mesures pour réduire ses pollutions, émission de gaz toxiques ou effets  sonores </a:t>
            </a:r>
            <a:r>
              <a:rPr lang="fr-FR" dirty="0"/>
              <a:t>?</a:t>
            </a:r>
          </a:p>
          <a:p>
            <a:pPr marL="0" indent="0">
              <a:buNone/>
            </a:pPr>
            <a:r>
              <a:rPr lang="fr-FR" dirty="0"/>
              <a:t>                                                               </a:t>
            </a:r>
            <a:r>
              <a:rPr lang="fr-FR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CF9A1C-3C96-F69D-7547-8D488EDC0F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L’entreprise anticipe-t-elle les attentes de ses clients et futurs clients dans la protection de la planète et du climat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dirty="0"/>
              <a:t>Intègre-t-elle les évolutions climatiques dont sont affectés  fournisseurs et clients sur les marchés extérieurs ?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035AF8-6C93-EB59-5810-2E9D7BD9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649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>
            <a:extLst>
              <a:ext uri="{FF2B5EF4-FFF2-40B4-BE49-F238E27FC236}">
                <a16:creationId xmlns:a16="http://schemas.microsoft.com/office/drawing/2014/main" id="{2A62F8C2-5924-80D2-D273-CC01E5BF3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Le marché de l’intelligence économique            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92163" name="Rectangle 4">
            <a:extLst>
              <a:ext uri="{FF2B5EF4-FFF2-40B4-BE49-F238E27FC236}">
                <a16:creationId xmlns:a16="http://schemas.microsoft.com/office/drawing/2014/main" id="{9B935587-873B-5D64-EA57-25E344FC75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fr-FR" altLang="fr-FR" sz="1800" dirty="0"/>
              <a:t>L’entreprise a-t-elle une vision globale des  actions d’influence  sous traitables sur le marché de l’intelligence économique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vérifié si les informations achetées peuvent être produites en justice dans le cadre de contentieux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A-telle pris contact avec  les agents privés de recherche ou les cabinets d’intelligence économique  afin de lire les réalités de la guerre économique dans son secteur d’activité ? 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92164" name="Rectangle 5">
            <a:extLst>
              <a:ext uri="{FF2B5EF4-FFF2-40B4-BE49-F238E27FC236}">
                <a16:creationId xmlns:a16="http://schemas.microsoft.com/office/drawing/2014/main" id="{2B701DB0-B0DA-AC70-8468-D1434F9E7F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r-FR" altLang="fr-FR" sz="2400" dirty="0"/>
          </a:p>
          <a:p>
            <a:pPr marL="0" indent="0" eaLnBrk="1" hangingPunct="1">
              <a:buNone/>
            </a:pPr>
            <a:endParaRPr lang="fr-FR" altLang="fr-FR" sz="24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une idée du rapport qualité / prix entre les informations « maisons » et les informations  achetées sur le marché ?                                                     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Sait-elle qui sont les professionnels de l’intelligence économiques utilisés par ses concurrents ou lobbys européens et mondiaux  qui lui imposent normes et réglementations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B53579-2ABA-F042-DFEC-190523A5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CD9EE-36DA-1D82-8F25-93DED1D0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sait-on des coûts de l’intelligence économique ?     </a:t>
            </a:r>
            <a:r>
              <a:rPr lang="fr-FR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3FC143-E46C-0238-244E-737AF6C78D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coût du recueil  de l’information</a:t>
            </a:r>
          </a:p>
          <a:p>
            <a:pPr marL="0" indent="0">
              <a:buNone/>
            </a:pPr>
            <a:r>
              <a:rPr lang="fr-FR" dirty="0"/>
              <a:t>coût de la traduction </a:t>
            </a:r>
          </a:p>
          <a:p>
            <a:pPr marL="0" indent="0">
              <a:buNone/>
            </a:pPr>
            <a:r>
              <a:rPr lang="fr-FR" dirty="0"/>
              <a:t>coût de la diffusion </a:t>
            </a:r>
          </a:p>
          <a:p>
            <a:pPr marL="0" indent="0">
              <a:buNone/>
            </a:pPr>
            <a:r>
              <a:rPr lang="fr-FR" dirty="0"/>
              <a:t> coût de l’analyse </a:t>
            </a:r>
          </a:p>
          <a:p>
            <a:pPr marL="0" indent="0">
              <a:buNone/>
            </a:pPr>
            <a:r>
              <a:rPr lang="fr-FR" dirty="0"/>
              <a:t>coût de la mémorisation </a:t>
            </a:r>
          </a:p>
          <a:p>
            <a:pPr marL="0" indent="0">
              <a:buNone/>
            </a:pPr>
            <a:r>
              <a:rPr lang="fr-FR" dirty="0"/>
              <a:t>coût de la protection </a:t>
            </a:r>
          </a:p>
          <a:p>
            <a:pPr marL="0" indent="0">
              <a:buNone/>
            </a:pPr>
            <a:r>
              <a:rPr lang="fr-FR" dirty="0"/>
              <a:t>coût de la vigilance sécurité-sûreté environnement  </a:t>
            </a:r>
          </a:p>
          <a:p>
            <a:pPr marL="0" indent="0">
              <a:buNone/>
            </a:pPr>
            <a:r>
              <a:rPr lang="fr-FR" dirty="0"/>
              <a:t>coût du système d’information sécurisé </a:t>
            </a:r>
          </a:p>
          <a:p>
            <a:pPr marL="0" indent="0">
              <a:buNone/>
            </a:pPr>
            <a:r>
              <a:rPr lang="fr-FR" dirty="0"/>
              <a:t>coût de l’I.A. et des veilles etc. </a:t>
            </a:r>
          </a:p>
          <a:p>
            <a:pPr marL="0" indent="0">
              <a:buNone/>
            </a:pPr>
            <a:r>
              <a:rPr lang="fr-FR" dirty="0"/>
              <a:t>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0 1 2 3 5 6 7                                           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21D640-BB2A-7A2C-078C-8EAC3112C8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coût de l‘Ignorance de l’espionnage </a:t>
            </a:r>
          </a:p>
          <a:p>
            <a:pPr marL="0" indent="0">
              <a:buNone/>
            </a:pPr>
            <a:r>
              <a:rPr lang="fr-FR" dirty="0"/>
              <a:t>coût de l’ignorance d’un appel d’offre </a:t>
            </a:r>
          </a:p>
          <a:p>
            <a:pPr marL="0" indent="0">
              <a:buNone/>
            </a:pPr>
            <a:r>
              <a:rPr lang="fr-FR" dirty="0"/>
              <a:t>coût de l’ignorance d’une nouvelle norme </a:t>
            </a:r>
          </a:p>
          <a:p>
            <a:pPr marL="0" indent="0">
              <a:buNone/>
            </a:pPr>
            <a:r>
              <a:rPr lang="fr-FR" dirty="0"/>
              <a:t>coût de l’insolvabilité d’un client </a:t>
            </a:r>
          </a:p>
          <a:p>
            <a:pPr marL="0" indent="0">
              <a:buNone/>
            </a:pPr>
            <a:r>
              <a:rPr lang="fr-FR" dirty="0"/>
              <a:t>coût de I ’ignorance de subventions possibles </a:t>
            </a:r>
          </a:p>
          <a:p>
            <a:pPr marL="0" indent="0">
              <a:buNone/>
            </a:pPr>
            <a:r>
              <a:rPr lang="fr-FR" dirty="0"/>
              <a:t>coût de l’ignorance d’une rumeur </a:t>
            </a:r>
          </a:p>
          <a:p>
            <a:pPr marL="0" indent="0">
              <a:buNone/>
            </a:pPr>
            <a:r>
              <a:rPr lang="fr-FR" dirty="0"/>
              <a:t>coût de l’ignorance d’une désinformation </a:t>
            </a:r>
          </a:p>
          <a:p>
            <a:pPr marL="0" indent="0">
              <a:buNone/>
            </a:pPr>
            <a:r>
              <a:rPr lang="fr-FR" dirty="0"/>
              <a:t>coût de I ’ignorance d’une réglementation </a:t>
            </a:r>
          </a:p>
          <a:p>
            <a:pPr marL="0" indent="0">
              <a:buNone/>
            </a:pPr>
            <a:r>
              <a:rPr lang="fr-FR" dirty="0"/>
              <a:t>coût d’une concurrence déloyale, etc. </a:t>
            </a:r>
          </a:p>
          <a:p>
            <a:pPr marL="0" indent="0">
              <a:buNone/>
            </a:pPr>
            <a:r>
              <a:rPr lang="fr-FR" dirty="0"/>
              <a:t>                                    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                               0 1 2 3 4 5 6 7 8</a:t>
            </a: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3EF8D2-696E-3916-62A4-6791578A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23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3A78E6F2-2818-BF0E-434B-483B3666A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La Mémoire                                               Résultat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64CDD6C7-73B9-E403-C1B3-3371FBA54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une connaissance  globale de ses différentes mémoires : métiers, réseaux humains, partenaires, retraités, stagiaires, clients, fournisseurs, etc.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Les veilleurs et les collaborateurs ont-ils facilement accès à ces mémoires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Ces mémoires permettent elles d’identifier des experts, des concurrents, des inventeurs </a:t>
            </a:r>
            <a:r>
              <a:rPr lang="fr-FR" altLang="fr-FR" sz="2000" dirty="0"/>
              <a:t>?</a:t>
            </a:r>
          </a:p>
          <a:p>
            <a:pPr marL="0" indent="0" eaLnBrk="1" hangingPunct="1">
              <a:buNone/>
            </a:pPr>
            <a:r>
              <a:rPr lang="fr-FR" altLang="fr-FR" sz="2000" dirty="0"/>
              <a:t>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2000" dirty="0"/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id="{2486B22D-A55E-1DB9-CCA0-8766AE504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3408" y="1828800"/>
            <a:ext cx="4105656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  Les savoir-faire non formalisés au sein de l’entreprise, talents, relations, réseaux d’influence sont-ils correctement mémorisés </a:t>
            </a:r>
            <a:r>
              <a:rPr lang="fr-FR" altLang="fr-FR" sz="1600" dirty="0"/>
              <a:t>?</a:t>
            </a:r>
            <a:r>
              <a:rPr lang="fr-FR" altLang="fr-FR" sz="2000" b="1" dirty="0">
                <a:solidFill>
                  <a:srgbClr val="FF0000"/>
                </a:solidFill>
              </a:rPr>
              <a:t>                     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La mémoire mémoire stratégique centralisée, sécurisée, pluridisciplinaire  est-elle opérationnelle ?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7C2B90C-F8DE-BBC2-CB4B-BB2306E1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9A13B-28A7-C8F2-BBB7-BC11102B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Appropriation de l’intelligence économique                </a:t>
            </a:r>
            <a:r>
              <a:rPr lang="fr-FR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DC8E77-F7D9-3D02-D8BA-A35C04B3AE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/>
              <a:t>L’ entreprise a-t-elle la capacité de diffuser la présente application à ses membres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r>
              <a:rPr lang="fr-FR" sz="1800" dirty="0"/>
              <a:t>A-t-elle la capacité de mémoriser les résultats dans une mémoire stratégique sécurisée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A-t-elle la capacité d’organiser des rencontres entre ceux qui se sont donné la peine de noter l’efficience du système d’intelligence économique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14E5D0-7E3A-35F1-9D0F-8E6FBDB314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sz="1800" dirty="0"/>
              <a:t>Peut-elle utiliser les résultats de ces rencontres orales entre membres pour orienter ou réorienter sa gouvernance stratégique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Peut-elle diffuser l’application à plusieurs reprises pour affiner son système d’intelligence économique au moindre coût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941096-73A8-E5FE-676F-9488D4B7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421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2011C-6D51-C616-0124-415A05D7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  </a:t>
            </a:r>
            <a:r>
              <a:rPr lang="fr-FR" sz="3200" dirty="0"/>
              <a:t>Du </a:t>
            </a:r>
            <a:r>
              <a:rPr lang="fr-FR" sz="3200"/>
              <a:t>Test </a:t>
            </a:r>
            <a:r>
              <a:rPr lang="fr-FR" sz="3200" b="1">
                <a:solidFill>
                  <a:srgbClr val="C00000"/>
                </a:solidFill>
              </a:rPr>
              <a:t>420</a:t>
            </a:r>
            <a:r>
              <a:rPr lang="fr-FR" sz="3200"/>
              <a:t> </a:t>
            </a:r>
            <a:r>
              <a:rPr lang="fr-FR" sz="3200" dirty="0"/>
              <a:t>au Test </a:t>
            </a:r>
            <a:r>
              <a:rPr lang="fr-FR" sz="3200" b="1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FF914C-7B71-BD6F-EE3D-9E49F236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Bernard Besson</a:t>
            </a:r>
          </a:p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AE1FC06-D2EB-3293-BAD1-BFBC427250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64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B0B320D-999D-3D58-255D-754B9EE6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63343" cy="43513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FR" sz="6400" dirty="0"/>
              <a:t>Le « </a:t>
            </a:r>
            <a:r>
              <a:rPr lang="fr-FR" sz="6400" b="1" dirty="0">
                <a:solidFill>
                  <a:schemeClr val="accent4">
                    <a:lumMod val="75000"/>
                  </a:schemeClr>
                </a:solidFill>
              </a:rPr>
              <a:t>Test 1000 </a:t>
            </a:r>
            <a:r>
              <a:rPr lang="fr-FR" sz="6400" dirty="0"/>
              <a:t>» téléchargeable gratuitement poursuit le travail d’appropriation de l’intelligence économique par  le « </a:t>
            </a:r>
            <a:r>
              <a:rPr lang="fr-FR" sz="6400" b="1" dirty="0">
                <a:solidFill>
                  <a:srgbClr val="C00000"/>
                </a:solidFill>
              </a:rPr>
              <a:t>Test 420 </a:t>
            </a:r>
            <a:r>
              <a:rPr lang="fr-FR" sz="6400" dirty="0"/>
              <a:t>».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6400" dirty="0"/>
              <a:t>Il consiste en un questionnaire de 130 questions réparties en huit chapitres dans les domaines de la gouvernance stratégique de l’intelligence des risques et de l’intelligence inventive 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6400" dirty="0"/>
              <a:t>1 – Les sources d’information de l’entreprise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6400" dirty="0"/>
              <a:t>2 – L’organisation des veilles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6400" dirty="0"/>
              <a:t>3 – Le partage de l’information et des connaissances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6400" dirty="0"/>
              <a:t>4 – La mémorisation de l’information et des connaissances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6400" dirty="0"/>
              <a:t>5 – Les réseaux et actions d’influence de l’entreprise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6400" dirty="0"/>
              <a:t>6 – L’intelligence des risques de sécurité et de sûreté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6400" dirty="0"/>
              <a:t>7 – Les risques managériaux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6400" dirty="0"/>
              <a:t>8 - L’intelligence inventive</a:t>
            </a:r>
          </a:p>
          <a:p>
            <a:endParaRPr lang="fr-FR" sz="6400" dirty="0"/>
          </a:p>
          <a:p>
            <a:pPr marL="0" indent="0">
              <a:buNone/>
            </a:pPr>
            <a:r>
              <a:rPr lang="fr-FR" sz="6400" dirty="0"/>
              <a:t>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6684A0-A7B3-7990-F879-6BFE66241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475" y="3380581"/>
            <a:ext cx="2371725" cy="28860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15E64F-8EE7-A860-5441-5E99005C3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879" y="315913"/>
            <a:ext cx="3189954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5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>
            <a:extLst>
              <a:ext uri="{FF2B5EF4-FFF2-40B4-BE49-F238E27FC236}">
                <a16:creationId xmlns:a16="http://schemas.microsoft.com/office/drawing/2014/main" id="{BA5BD957-A0BB-C0BD-6A68-204BBF24D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Les Réseaux                                                          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52AFB311-CB59-0C93-BAFE-806EB0FAE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L’entreprise dispose-t-elle d’une carte exploitable de ses réseaux humains extérieurs ?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A-t-elle une vue exhaustive des questions adressées à ces réseaux et des réponses orales ?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L’entreprise a-t-elle une connaissance détaillée de ses réseaux de compétences et de talents internes  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                                      0 1 2 3 </a:t>
            </a:r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DFB9A620-D975-1DBF-0741-15AC70298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L’entreprise est-elle en mesure d’identifier un réseau pour chaque question ?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 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Les projets stratégiques bénéficient-ils au maximum des compétences et talents identifiés au sein comme au dehors de l’entreprise ?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BB8A308-0EFA-10BA-51B2-0926148B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>
            <a:extLst>
              <a:ext uri="{FF2B5EF4-FFF2-40B4-BE49-F238E27FC236}">
                <a16:creationId xmlns:a16="http://schemas.microsoft.com/office/drawing/2014/main" id="{CCD80D9F-B8A5-9F78-9CAB-93479CFDC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L’ Analyse                                                            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1313C94A-FD41-A862-AAFF-6DA93E8BA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0" y="1382714"/>
            <a:ext cx="3657600" cy="4664075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est-elle en mesure de valider les informations entrantes ?</a:t>
            </a:r>
          </a:p>
          <a:p>
            <a:pPr marL="0" indent="0" eaLnBrk="1" hangingPunct="1"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                                   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est elle en mesure de constituer et d’animer des groupes d’experts-analystes ?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  La part de l’anticipation  dans la recherche de l’information est-elle mesurée ?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45060" name="Rectangle 5">
            <a:extLst>
              <a:ext uri="{FF2B5EF4-FFF2-40B4-BE49-F238E27FC236}">
                <a16:creationId xmlns:a16="http://schemas.microsoft.com/office/drawing/2014/main" id="{381ACF2A-4FF9-6072-6164-E0234BBB2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1557338"/>
            <a:ext cx="4038600" cy="4525962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anticipe-t-elle les risques et opportunités des crises géopolitiques ?</a:t>
            </a:r>
          </a:p>
          <a:p>
            <a:pPr marL="0" indent="0" eaLnBrk="1" hangingPunct="1"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                                    0 1 2 3 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est-elle en mesure de reformuler ses problèmes  sous le regard d’experts extérieurs ?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45062" name="AutoShape 7" descr="data:image/jpg;base64,/9j/4AAQSkZJRgABAQAAAQABAAD/2wBDAAkGBwgHBgkIBwgKCgkLDRYPDQwMDRsUFRAWIB0iIiAdHx8kKDQsJCYxJx8fLT0tMTU3Ojo6Iys/RD84QzQ5Ojf/2wBDAQoKCg0MDRoPDxo3JR8lNzc3Nzc3Nzc3Nzc3Nzc3Nzc3Nzc3Nzc3Nzc3Nzc3Nzc3Nzc3Nzc3Nzc3Nzc3Nzc3Nzf/wAARCABwAHADASIAAhEBAxEB/8QAGwABAAMBAQEBAAAAAAAAAAAAAAQFBgMHAgH/xAA2EAABBAECAwUGBQMFAAAAAAABAAIDBBEFIRIxYQYUQVFxEyJSgZGxFTJiocEH0fBCQ4Ki8f/EABcBAQEBAQAAAAAAAAAAAAAAAAADAgT/xAAgEQEAAgICAQUAAAAAAAAAAAAAAQIDERIhQQQTIjEy/9oADAMBAAIRAxEAPwD3FERAREQEREBFHmshpLW8xzKjmz1QWCKvFnqpMFgSHhPPw6oO6IiAiIgIiICIiAudiT2UEknwtJXRR77DJSna38xYceqCjdZ33K5OtgcyolR3tpg3h43H8rM4z1J8AruGpWj96drZpOow0ejf75QQIbMUpI7xCzHxuwpEcpicJGyRyNad3RyBw/ZWbbbWgNa1rQPABc5o6dzaxAxzvBwGHD0I3CCxByMoszqFi9obGGOUzU+LYvGXM/ST5f566GtMLFeKZowJGBwHqEHVERAREQEREBc7EoggkldyjaXH5DK+nvbGwuccALK61rTpjJWjdwtcMYHig+dHaWsfM5oEkpzsOQ8AOis9yomhYnoQHn7g+yuWVuiCBwuUyrXcz35OfgPJSGxOj3aB9FHsGQg5cceQQQ+0IY/TpGOI32wDv6/XCj6HfPFBC3aPZnCFX69abWqyvecNa0k+i+OxGn6jIytcuMDIXsbKCXDJJHIDw+fkg26IiAiLlZswVYXTWZo4om83yODQPmUHVQ7F1kZLQ4DBwsb2g/qdp9MmHSYjdnJwHnIZnoObv2VDpWu65NfldqtcF8444qkbD3gnzEbQSG9X4HVXj09+PKekvervUNT2w7Ru0rTO8hpewvDCCcDJBwf2WVZYdZjFtzJ2GVrXMbjBAd1Po4fLxWg1LTe0FyjxR1u68JDi13s5Zf8AiPeaD453xjbdfmp6VBp2l1GiJ3fZWiSzNI8vke7H+pxJJ5nopzx468txvlvw6di9Ujbb/D5w6MyEugEuAXDmW7EjI3Ox5HoVul5LLEJG8LwdiCCDggjkQfAq70jtHqVNohtTC3GPyulb749XDn9CsNN+viRjXD3hlZk9qLs3uadpPeZMZwJXAD1yxIqfaLVyfxaSGnWP+xCeY/Uc5PpkDzBQRNekOvXGaBpTR3eQ5v2WDYRg7sB8ckYP088bGKNsUTI4xhjAGtHkAuGn6fX0+H2ddmM/mcebj1/tyClICIiCk7R6zLQYa9OF77b4y5juHLW8wMn1C8kdX17tReLdQns2JmnetWAe6Po45EcXzOehXtWo6VR1NrG36zJww5aHf5uOnJdqtWvTgbBUgjhib+VkbQ0D5BdOPNXHX4x2jfHN57nphez39Pe7ASXJG1M846by6Vw/VOQCPRgb6lbTTNLo6VAYdPqxQMJy7gG7z5uPNx6nJUxFG+S1/wBSpWla/Qsl2qfx3OH4WAfz/K1qyuux8eoTZ6fYLDTKykNK+GOGVPl051ixFFE4NdI8NyRsMnmq+xSsU70tWwAHxuxkciPAj1QabsnJw6gB8bSP5/hbJYbQG93sxSE8nDPotygIiICIiAiIgIiICy2vSNZqEg8cNz9FqVk9dZxapMejfsEEejIH3622/tW/dTe2VFpbBfaPeYfZyHzB5fQ/dR9Eh4tVgyNm5d9Ar7tDGJdEuNPhEXD1G4+yDJ052MwCQtrQnFipHIDnIwT1Gy8yiLicL0Ps43h0ev1Dj/2KCyREQEREBERAREQFlbV2vJbleSHEu8/LZapRZtNozuLpqdd7juS6IEn9kFLpNiD8RjLObgWbdf8AxW2tV5LWmzRQ7vIBA+LBzhdK+nUq0ntK9SCJ424mRgFSkHntZsDXkFoyDgg8wVq9DuMeO6tA91pcMeu/3UyzplG0/jsVIZH/ABFgz9V9VKFSmXGrXjiLtiWjcoJKIiAiIg//2Q==">
            <a:extLst>
              <a:ext uri="{FF2B5EF4-FFF2-40B4-BE49-F238E27FC236}">
                <a16:creationId xmlns:a16="http://schemas.microsoft.com/office/drawing/2014/main" id="{5DB86041-D6E8-F642-822A-9B5E38A582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-509588"/>
            <a:ext cx="10668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5063" name="AutoShape 9" descr="data:image/jpg;base64,/9j/4AAQSkZJRgABAQAAAQABAAD/2wBDAAkGBwgHBgkIBwgKCgkLDRYPDQwMDRsUFRAWIB0iIiAdHx8kKDQsJCYxJx8fLT0tMTU3Ojo6Iys/RD84QzQ5Ojf/2wBDAQoKCg0MDRoPDxo3JR8lNzc3Nzc3Nzc3Nzc3Nzc3Nzc3Nzc3Nzc3Nzc3Nzc3Nzc3Nzc3Nzc3Nzc3Nzc3Nzc3Nzf/wAARCABwAHADASIAAhEBAxEB/8QAGwABAAMBAQEBAAAAAAAAAAAAAAQFBgMHAgH/xAA2EAABBAECAwUGBQMFAAAAAAABAAIDBBEFIRIxYQYUQVFxEyJSgZGxFTJiocEH0fBCQ4Ki8f/EABcBAQEBAQAAAAAAAAAAAAAAAAADAgT/xAAgEQEAAgICAQUAAAAAAAAAAAAAAQIDERIhQQQTIjEy/9oADAMBAAIRAxEAPwD3FERAREQEREBFHmshpLW8xzKjmz1QWCKvFnqpMFgSHhPPw6oO6IiAiIgIiICIiAudiT2UEknwtJXRR77DJSna38xYceqCjdZ33K5OtgcyolR3tpg3h43H8rM4z1J8AruGpWj96drZpOow0ejf75QQIbMUpI7xCzHxuwpEcpicJGyRyNad3RyBw/ZWbbbWgNa1rQPABc5o6dzaxAxzvBwGHD0I3CCxByMoszqFi9obGGOUzU+LYvGXM/ST5f566GtMLFeKZowJGBwHqEHVERAREQEREBc7EoggkldyjaXH5DK+nvbGwuccALK61rTpjJWjdwtcMYHig+dHaWsfM5oEkpzsOQ8AOis9yomhYnoQHn7g+yuWVuiCBwuUyrXcz35OfgPJSGxOj3aB9FHsGQg5cceQQQ+0IY/TpGOI32wDv6/XCj6HfPFBC3aPZnCFX69abWqyvecNa0k+i+OxGn6jIytcuMDIXsbKCXDJJHIDw+fkg26IiAiLlZswVYXTWZo4om83yODQPmUHVQ7F1kZLQ4DBwsb2g/qdp9MmHSYjdnJwHnIZnoObv2VDpWu65NfldqtcF8444qkbD3gnzEbQSG9X4HVXj09+PKekvervUNT2w7Ru0rTO8hpewvDCCcDJBwf2WVZYdZjFtzJ2GVrXMbjBAd1Po4fLxWg1LTe0FyjxR1u68JDi13s5Zf8AiPeaD453xjbdfmp6VBp2l1GiJ3fZWiSzNI8vke7H+pxJJ5nopzx468txvlvw6di9Ujbb/D5w6MyEugEuAXDmW7EjI3Ox5HoVul5LLEJG8LwdiCCDggjkQfAq70jtHqVNohtTC3GPyulb749XDn9CsNN+viRjXD3hlZk9qLs3uadpPeZMZwJXAD1yxIqfaLVyfxaSGnWP+xCeY/Uc5PpkDzBQRNekOvXGaBpTR3eQ5v2WDYRg7sB8ckYP088bGKNsUTI4xhjAGtHkAuGn6fX0+H2ddmM/mcebj1/tyClICIiCk7R6zLQYa9OF77b4y5juHLW8wMn1C8kdX17tReLdQns2JmnetWAe6Po45EcXzOehXtWo6VR1NrG36zJww5aHf5uOnJdqtWvTgbBUgjhib+VkbQ0D5BdOPNXHX4x2jfHN57nphez39Pe7ASXJG1M846by6Vw/VOQCPRgb6lbTTNLo6VAYdPqxQMJy7gG7z5uPNx6nJUxFG+S1/wBSpWla/Qsl2qfx3OH4WAfz/K1qyuux8eoTZ6fYLDTKykNK+GOGVPl051ixFFE4NdI8NyRsMnmq+xSsU70tWwAHxuxkciPAj1QabsnJw6gB8bSP5/hbJYbQG93sxSE8nDPotygIiICIiAiIgIiICy2vSNZqEg8cNz9FqVk9dZxapMejfsEEejIH3622/tW/dTe2VFpbBfaPeYfZyHzB5fQ/dR9Eh4tVgyNm5d9Ar7tDGJdEuNPhEXD1G4+yDJ052MwCQtrQnFipHIDnIwT1Gy8yiLicL0Ps43h0ev1Dj/2KCyREQEREBERAREQFlbV2vJbleSHEu8/LZapRZtNozuLpqdd7juS6IEn9kFLpNiD8RjLObgWbdf8AxW2tV5LWmzRQ7vIBA+LBzhdK+nUq0ntK9SCJ424mRgFSkHntZsDXkFoyDgg8wVq9DuMeO6tA91pcMeu/3UyzplG0/jsVIZH/ABFgz9V9VKFSmXGrXjiLtiWjcoJKIiAiIg//2Q==">
            <a:extLst>
              <a:ext uri="{FF2B5EF4-FFF2-40B4-BE49-F238E27FC236}">
                <a16:creationId xmlns:a16="http://schemas.microsoft.com/office/drawing/2014/main" id="{BC873307-9A06-B6A5-CAD2-59B9A7002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-509588"/>
            <a:ext cx="10668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DA95AB9-1652-9C56-46B7-52EC1261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>
            <a:extLst>
              <a:ext uri="{FF2B5EF4-FFF2-40B4-BE49-F238E27FC236}">
                <a16:creationId xmlns:a16="http://schemas.microsoft.com/office/drawing/2014/main" id="{B5C39FDF-28DB-33A4-CC6B-7E4BE54F7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Maîtrise de l’information                    Résultat                   </a:t>
            </a:r>
            <a:r>
              <a:rPr lang="fr-FR" sz="3200" b="1" dirty="0">
                <a:solidFill>
                  <a:srgbClr val="FF0000"/>
                </a:solidFill>
              </a:rPr>
              <a:t>/ 15               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ADCE4B8B-2474-F6C6-FD18-C582613B9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7350" y="1412876"/>
            <a:ext cx="3657600" cy="4664075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une maîtrise satisfaisante de ses mémoires et réseaux ?        </a:t>
            </a:r>
            <a:r>
              <a:rPr lang="fr-FR" altLang="fr-FR" sz="2000" b="1" dirty="0">
                <a:solidFill>
                  <a:srgbClr val="FF0000"/>
                </a:solidFill>
              </a:rPr>
              <a:t>0</a:t>
            </a:r>
            <a:r>
              <a:rPr lang="fr-FR" altLang="fr-FR" sz="2000" b="1" dirty="0"/>
              <a:t> </a:t>
            </a:r>
            <a:r>
              <a:rPr lang="fr-FR" altLang="fr-FR" sz="2000" b="1" dirty="0">
                <a:solidFill>
                  <a:srgbClr val="FF0000"/>
                </a:solidFill>
              </a:rPr>
              <a:t>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Est-elle en mesure d’en coordonner l’action pour croiser information écrite et orale sur des objectifs stratégiques ?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S’assure-t-elle du renouvellement des sources d’information et de leur fiabilité </a:t>
            </a:r>
            <a:r>
              <a:rPr lang="fr-FR" altLang="fr-FR" sz="2000" dirty="0"/>
              <a:t>?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3B5B600D-8393-CD49-CEF6-974A7C2FE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2592" y="1828800"/>
            <a:ext cx="3730752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Maîtrise-t-elle convenablement le marché de l’intelligence économique, cabinets conseils, experte, lobbyistes, agents privés de recherche etc.?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connait-elle le budget de son intelligence économique : coût  de l’information + coût de l’absence d’information ?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sz="24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B0305D6-7093-C0F7-6D8B-355750EA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4">
            <a:extLst>
              <a:ext uri="{FF2B5EF4-FFF2-40B4-BE49-F238E27FC236}">
                <a16:creationId xmlns:a16="http://schemas.microsoft.com/office/drawing/2014/main" id="{3B6A8ADB-F256-17AB-1921-660295EDB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La veille technologique et scientifique                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49155" name="Rectangle 5">
            <a:extLst>
              <a:ext uri="{FF2B5EF4-FFF2-40B4-BE49-F238E27FC236}">
                <a16:creationId xmlns:a16="http://schemas.microsoft.com/office/drawing/2014/main" id="{9E219980-8669-8779-05A5-8177D625F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L’entreprise connait-elle les questions récurrentes et celles qui ne sont jamais posées 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 Dispose-t-elle d’un panorama à jour des bases de données utilisées par ses veilleurs et ceux de la concurrence 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 A-t-elle une politique d’emploi optimum des outils d’intelligence artificielle </a:t>
            </a:r>
            <a:r>
              <a:rPr lang="fr-FR" altLang="fr-FR" sz="2000" dirty="0"/>
              <a:t>?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0 1 2 3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2000" dirty="0"/>
          </a:p>
        </p:txBody>
      </p:sp>
      <p:sp>
        <p:nvSpPr>
          <p:cNvPr id="49156" name="Rectangle 6">
            <a:extLst>
              <a:ext uri="{FF2B5EF4-FFF2-40B4-BE49-F238E27FC236}">
                <a16:creationId xmlns:a16="http://schemas.microsoft.com/office/drawing/2014/main" id="{F2CFC2F3-4A4A-32B9-3008-6EB42E400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 Hors bases de données et outils d’intelligence artificielle, connait-elle les sources humaines de la veille technologique et scientifique 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S’intéresse-t-elle de façon optimum aux parcours des créateurs et inventeurs avant qu’ils ne deviennent des concurrents ou déposent des brevets  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b="1" dirty="0"/>
          </a:p>
          <a:p>
            <a:pPr eaLnBrk="1" hangingPunct="1">
              <a:lnSpc>
                <a:spcPct val="80000"/>
              </a:lnSpc>
            </a:pPr>
            <a:endParaRPr lang="fr-FR" altLang="fr-FR" sz="2400" b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8B3695-EC9F-B044-0CC5-A6FD0721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>
            <a:extLst>
              <a:ext uri="{FF2B5EF4-FFF2-40B4-BE49-F238E27FC236}">
                <a16:creationId xmlns:a16="http://schemas.microsoft.com/office/drawing/2014/main" id="{227C4017-A099-FACE-7369-FA13DFB7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200" dirty="0"/>
              <a:t>La rétention d’informations                                          </a:t>
            </a:r>
            <a:r>
              <a:rPr lang="fr-FR" alt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53251" name="Espace réservé du contenu 2">
            <a:extLst>
              <a:ext uri="{FF2B5EF4-FFF2-40B4-BE49-F238E27FC236}">
                <a16:creationId xmlns:a16="http://schemas.microsoft.com/office/drawing/2014/main" id="{761A862F-6816-7481-8B42-B972F7F2C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sz="1800" dirty="0"/>
              <a:t>L’entreprise mesure-t-elle la rétention d’informations de la part des collaborateurs ?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Est-elle en mesure d’analyser les raisons de cette rétention : timidité, indifférence du management, hostilité sourde, désengagement, etc. ?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s’intéresse-t-elle à la rétention d’informations de la part de ses partenaires extérieurs : banques, administrations, collectivités locales, associations etc. ?                         </a:t>
            </a:r>
            <a:r>
              <a:rPr lang="fr-FR" altLang="fr-FR" sz="18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dirty="0"/>
          </a:p>
        </p:txBody>
      </p:sp>
      <p:sp>
        <p:nvSpPr>
          <p:cNvPr id="53252" name="Espace réservé du contenu 3">
            <a:extLst>
              <a:ext uri="{FF2B5EF4-FFF2-40B4-BE49-F238E27FC236}">
                <a16:creationId xmlns:a16="http://schemas.microsoft.com/office/drawing/2014/main" id="{51ABBE8D-C4F9-295C-E1C8-B03AA65C2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950" y="1706001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A-t-elle la capacité de réduire la rétention d’informations provenant de ses concurrents en organisant un benchmarking ?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est elle en mesure d’utiliser la présente application pour réduire la rétention par une association des intelligences individuelles à son intelligence collective ?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eaLnBrk="1" hangingPunct="1"/>
            <a:endParaRPr lang="fr-FR" alt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113796B-CFAE-96D8-8249-425437DD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>
            <a:extLst>
              <a:ext uri="{FF2B5EF4-FFF2-40B4-BE49-F238E27FC236}">
                <a16:creationId xmlns:a16="http://schemas.microsoft.com/office/drawing/2014/main" id="{B399F840-E3E4-71DA-4811-66D0E14C3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4551" y="442452"/>
            <a:ext cx="9774288" cy="1248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Les sources d’informations                     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442CACA6-4C44-BFC6-3B93-7F0D91B2A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3700" y="1484314"/>
            <a:ext cx="3657600" cy="4664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Envisage-t-elle de contractualiser des remontées d’informations périodiques auprès de ses fournisseurs, transporteurs, assureurs, publicitaires, etc. 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Recoupe-t-elle les sources d’informations de ses sources d’informations ?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dirty="0"/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08684B8-B861-DE64-A446-873B9AAD5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5913" y="1628776"/>
            <a:ext cx="3657600" cy="4664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L’entreprise a-t-elle quantifié le nombre d’acteurs économiques ou administratifs pour lesquels elle est une source d’information ?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A-t-elle une idée des usages réalisés par d’autres à partir des informations qu’elle exporte ?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A-t-elle une idée des sources d’informations qui lui manquent 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F4E130C-0A90-4DF3-EB58-A7DDBC32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3445</Words>
  <Application>Microsoft Macintosh PowerPoint</Application>
  <PresentationFormat>Grand écran</PresentationFormat>
  <Paragraphs>494</Paragraphs>
  <Slides>31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31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Calibri Light</vt:lpstr>
      <vt:lpstr>Wingdings 2</vt:lpstr>
      <vt:lpstr>Thème Office</vt:lpstr>
      <vt:lpstr>1_HDOfficeLightV0</vt:lpstr>
      <vt:lpstr>2_HDOfficeLightV0</vt:lpstr>
      <vt:lpstr>3_HDOfficeLightV0</vt:lpstr>
      <vt:lpstr>4_HDOfficeLightV0</vt:lpstr>
      <vt:lpstr>  Test 420 de la Gouvernance Stratégique</vt:lpstr>
      <vt:lpstr>          </vt:lpstr>
      <vt:lpstr>La Mémoire                                               Résultat          / 15</vt:lpstr>
      <vt:lpstr>Les Réseaux                                                                    / 15</vt:lpstr>
      <vt:lpstr>L’ Analyse                                                                      / 15</vt:lpstr>
      <vt:lpstr>Maîtrise de l’information                    Résultat                   / 15               </vt:lpstr>
      <vt:lpstr>La veille technologique et scientifique                          / 15</vt:lpstr>
      <vt:lpstr>La rétention d’informations                                          / 15</vt:lpstr>
      <vt:lpstr>Les sources d’informations                               / 15</vt:lpstr>
      <vt:lpstr>Le système d’information et l’I.A.                            / 15 </vt:lpstr>
      <vt:lpstr>La coordination des veilles et curiosités                    / 15</vt:lpstr>
      <vt:lpstr>Qualification et exploitation de l’information             / 15</vt:lpstr>
      <vt:lpstr>La diffusion de l’information                                     / 15</vt:lpstr>
      <vt:lpstr>Partage des connaissances                                          / 15</vt:lpstr>
      <vt:lpstr>Anticipation et perception de l’environnement          / 15</vt:lpstr>
      <vt:lpstr>Intelligence inventive 1                                                   / 15</vt:lpstr>
      <vt:lpstr>Intelligence inventive 2                                                    / 15</vt:lpstr>
      <vt:lpstr>Echecs                                                                             / 15 </vt:lpstr>
      <vt:lpstr>Les processus de décision                                           / 15</vt:lpstr>
      <vt:lpstr>L’intelligence  territoriale</vt:lpstr>
      <vt:lpstr>Capacités d’influence                                                    / 15</vt:lpstr>
      <vt:lpstr>Ethique et déontologie                                                  / 15</vt:lpstr>
      <vt:lpstr>Intelligence de l’image                                                    / 15</vt:lpstr>
      <vt:lpstr>Intelligence des risques de sécurité ( safety)             / 15</vt:lpstr>
      <vt:lpstr>Intelligence des risques de sûreté   (security)       / 15</vt:lpstr>
      <vt:lpstr>Intelligence des risques managériaux                     / 15             </vt:lpstr>
      <vt:lpstr>Intelligence des risques environnementaux                / 15</vt:lpstr>
      <vt:lpstr>Le marché de l’intelligence économique                      / 15</vt:lpstr>
      <vt:lpstr>Que sait-on des coûts de l’intelligence économique ?     / 15</vt:lpstr>
      <vt:lpstr>Appropriation de l’intelligence économique                / 15</vt:lpstr>
      <vt:lpstr>                           Du Test 420 au Test 1000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Bernard Besson</dc:creator>
  <cp:lastModifiedBy>JACQUELINE SALA</cp:lastModifiedBy>
  <cp:revision>13</cp:revision>
  <cp:lastPrinted>2026-03-03T13:45:18Z</cp:lastPrinted>
  <dcterms:created xsi:type="dcterms:W3CDTF">2024-09-22T13:22:27Z</dcterms:created>
  <dcterms:modified xsi:type="dcterms:W3CDTF">2026-03-06T07:41:13Z</dcterms:modified>
</cp:coreProperties>
</file>